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6" r:id="rId2"/>
    <p:sldId id="261" r:id="rId3"/>
    <p:sldId id="271" r:id="rId4"/>
    <p:sldId id="272" r:id="rId5"/>
    <p:sldId id="278" r:id="rId6"/>
    <p:sldId id="257" r:id="rId7"/>
    <p:sldId id="266" r:id="rId8"/>
    <p:sldId id="268" r:id="rId9"/>
    <p:sldId id="269" r:id="rId10"/>
    <p:sldId id="277" r:id="rId11"/>
    <p:sldId id="260" r:id="rId12"/>
    <p:sldId id="290" r:id="rId13"/>
    <p:sldId id="267" r:id="rId14"/>
    <p:sldId id="279" r:id="rId15"/>
    <p:sldId id="283" r:id="rId16"/>
    <p:sldId id="284" r:id="rId17"/>
    <p:sldId id="286" r:id="rId18"/>
    <p:sldId id="287" r:id="rId19"/>
    <p:sldId id="288" r:id="rId20"/>
    <p:sldId id="276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DC8FF"/>
    <a:srgbClr val="FF616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2615" autoAdjust="0"/>
  </p:normalViewPr>
  <p:slideViewPr>
    <p:cSldViewPr snapToGrid="0">
      <p:cViewPr varScale="1">
        <p:scale>
          <a:sx n="91" d="100"/>
          <a:sy n="91" d="100"/>
        </p:scale>
        <p:origin x="21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75F48-A68B-4B4B-838E-0596CDE0C6A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DAC89-FF61-47A9-837C-46FBF5983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1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73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5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BB618-9DF1-C722-6590-1339DA8B4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F3F61-F35F-873C-AB22-AE99CC728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2F118-600A-A883-11C0-FEA95F1B1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Reward Parameter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4D42D-CC2E-C186-154A-B7442E4FF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60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07258-7CE5-0823-941D-BA4B5D82C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31A6FD-F57E-4510-F9A9-FA11B1E412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99BE4B-CDB9-7F33-B67B-A6CA7E665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DCEF5-D380-1E00-75FB-A1E2AA8EC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4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AFD00-997A-2C38-E2B0-91843661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D1178-B00B-0B85-A4A8-ED8AB31DA2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BB40E5-BBE2-FF19-9BF5-ADFD57C7B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Reward Parameter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737D7-E258-D0A5-B3AB-2802CFEFD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04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9E41D-B15B-BD09-939B-BA5AF67C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D1EADB-5326-E393-6E0E-0277DF169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FCE65-4D2B-DE9C-D37E-146A188D8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E7EB5-79D5-938B-0D09-AC6B0C13D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93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5B48-FFE9-F1C8-88E9-CC19E803B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F9298-12A0-3A79-2117-A1EE534353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6716B5-00A1-6FCD-6CB9-A125D4442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CCA3F-DDCE-EAA1-9AFA-3600A0417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80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EBB3B-F30C-01EA-EF31-F093A24D0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F33C2-8128-3345-82B5-FD899275C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1B177-0B46-DEB2-C8FA-497C037F6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249E6-4A8D-7991-F7CE-15D038373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2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42FEF-52D2-DEEF-4591-32ED47314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3E75D4-BC38-C42F-CF49-C19C4AF58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F8865-6E93-0838-4F65-9C9569C4D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5C5DB-3D66-8FFF-637A-73AA0D1F5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83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77D5F-3FBD-2057-EE9B-5BB2F6B57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00563-0F23-CD6B-F3B3-4D29E0093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3D1E29-B961-C978-5B02-FE9557906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866E4-73FF-E620-C8A6-3B604F9D3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63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4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>
              <a:solidFill>
                <a:srgbClr val="CECAC3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1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785E0-3701-50F6-34EB-35F89C4A0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F87AE-2364-73CC-044F-039AD5B92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611306-F0F6-A8BC-93B2-DA20332A9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CECAC3"/>
                </a:solidFill>
                <a:effectLst/>
                <a:latin typeface="Söhne"/>
              </a:rPr>
              <a:t>Pi* is optimal policy, Tau is the trajectories from the optimal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0F6B2-1EEE-C766-C822-62F37637C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AC141-4BEB-4452-EE8A-7B9ED6F08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B05F35-A490-8775-297C-705C6BE2A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96AD6-A814-3146-5369-97FF3ECCF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>
              <a:solidFill>
                <a:srgbClr val="CECAC3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09466-55D9-E1A6-AB77-4F2C6A04C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9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AA2A8-F9E5-2422-9E44-E0DD26D83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F2789-E7E1-919E-5F84-C7A11A05EE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ACEFC-F765-2C74-742D-F2518B982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>
              <a:solidFill>
                <a:srgbClr val="CECAC3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06652-2475-AE67-1B39-D43349FD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72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>
              <a:solidFill>
                <a:srgbClr val="CECAC3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10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847F-BBA9-D243-226D-B4A99665C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8810BC-5D35-FC44-DA34-65428D2D5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F4962-F3FC-794D-A5A0-3DB6EFA40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>
              <a:solidFill>
                <a:srgbClr val="CECAC3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46248-1EB1-C923-DD55-3BAEAB7A5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60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A2F08-857C-AD3A-457B-FB56A08C8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9F9E4-BBCA-1A2A-67F7-AC3260E97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C8BA7A-919C-94BA-735C-92C506B7C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BDC85-11B7-3D38-9259-F1B42CA67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77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1B94A-15B7-57E3-D6E1-DA117E58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9392D-03E4-6271-1078-014BCA206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20EFC0-9B0E-BDAC-6D2A-4D6A3887D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>
              <a:solidFill>
                <a:srgbClr val="CECAC3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3E28B-6898-E771-FECF-13E2172E6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DAC89-FF61-47A9-837C-46FBF59835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9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2D4A-E85D-4E29-8E73-F1A36FE188E9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3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5958C-DBD8-493F-ABE3-97AF55407F8A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1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1830-4F20-4387-BA92-A5C920C286FF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1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64C5-7706-48CF-A08D-71A1446C43EE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0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418-71CE-4265-A5FB-50E5E1FB64A4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3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D61DC-1CDA-4F38-A2A9-F5EB26886529}" type="datetime1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44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A8F24-3FA7-4014-BB99-B67970A91416}" type="datetime1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6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7B4D-C867-4354-AF1B-09237281FF63}" type="datetime1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0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D03D-DF14-4C4F-98DF-15B901C7F1DD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3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EABD-323F-4AB8-A9C6-C0246A731F7A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356351"/>
            <a:ext cx="9144000" cy="3651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736" y="874474"/>
            <a:ext cx="7357557" cy="704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36" y="1819123"/>
            <a:ext cx="6222093" cy="3028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49831E-4DF4-4472-AB10-186560BFF73A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C7968E5-736B-480B-B04E-4124262B06E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07" y="5224651"/>
            <a:ext cx="1058285" cy="105569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43059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7"/>
            <a:ext cx="870857" cy="41930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70857" y="30629"/>
            <a:ext cx="474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Mechanical and Aerospace Engineering</a:t>
            </a:r>
          </a:p>
        </p:txBody>
      </p:sp>
    </p:spTree>
    <p:extLst>
      <p:ext uri="{BB962C8B-B14F-4D97-AF65-F5344CB8AC3E}">
        <p14:creationId xmlns:p14="http://schemas.microsoft.com/office/powerpoint/2010/main" val="190915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-QUkgk3HyE?start=201&amp;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kandavaidyanath.github.io/post/inverse-rl-pape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sO2nLfxZVQ?feature=oembed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710.02410" TargetMode="External"/><Relationship Id="rId3" Type="http://schemas.openxmlformats.org/officeDocument/2006/relationships/hyperlink" Target="https://people.eecs.berkeley.edu/~pabbeel/cs287-fa12/slides/inverseRL.pdf" TargetMode="External"/><Relationship Id="rId7" Type="http://schemas.openxmlformats.org/officeDocument/2006/relationships/hyperlink" Target="https://www.cs.cmu.edu/~bziebart/publications/maximum-entropy-inverse-reinforcement-learning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andavaidyanath.github.io/post/inverse-rl-paper/" TargetMode="External"/><Relationship Id="rId5" Type="http://schemas.openxmlformats.org/officeDocument/2006/relationships/hyperlink" Target="https://drive.google.com/file/d/1_Mm96iscd10zhN4eK4fbnGqzHZpceV1h/view" TargetMode="External"/><Relationship Id="rId4" Type="http://schemas.openxmlformats.org/officeDocument/2006/relationships/hyperlink" Target="https://rail.eecs.berkeley.edu/deeprlcourse/deeprlcourse/static/slides/lec-20.pdf" TargetMode="External"/><Relationship Id="rId9" Type="http://schemas.openxmlformats.org/officeDocument/2006/relationships/hyperlink" Target="https://github.com/apexrl/Imitation-Learning-Paper-Lists?tab=readme-ov-file#inverse-r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69372"/>
            <a:ext cx="7772400" cy="23876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Inverse Reinforcement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57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80767-6DB2-0D88-721B-566CE067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0D831-5025-E82D-CF96-58F3FA45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10</a:t>
            </a:fld>
            <a:endParaRPr lang="en-US"/>
          </a:p>
        </p:txBody>
      </p:sp>
      <p:pic>
        <p:nvPicPr>
          <p:cNvPr id="8" name="Online Media 7" title="Autonomous Helicopters Teach Themselves to Fly Stunts">
            <a:hlinkClick r:id="" action="ppaction://media"/>
            <a:extLst>
              <a:ext uri="{FF2B5EF4-FFF2-40B4-BE49-F238E27FC236}">
                <a16:creationId xmlns:a16="http://schemas.microsoft.com/office/drawing/2014/main" id="{9AD544E7-210E-F985-A183-E0A5F8FCE9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280" y="1454034"/>
            <a:ext cx="6546787" cy="46911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560FAB1-218C-3F68-BC22-86A650C3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644372"/>
            <a:ext cx="7357557" cy="70409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Maximum Margin IRL (Apprenticeship Learning)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132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400" dirty="0"/>
              <a:t>Maximum Margin IRL (Apprenticeship Learning)</a:t>
            </a: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968F7D-0F81-943F-9308-01786DC60384}"/>
                  </a:ext>
                </a:extLst>
              </p:cNvPr>
              <p:cNvSpPr txBox="1"/>
              <p:nvPr/>
            </p:nvSpPr>
            <p:spPr>
              <a:xfrm>
                <a:off x="401491" y="1783017"/>
                <a:ext cx="8182731" cy="3753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500"/>
                  </a:spcAft>
                </a:pPr>
                <a:r>
                  <a:rPr lang="en-US" sz="1600" dirty="0"/>
                  <a:t>This approach seeks a reward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1600" dirty="0"/>
                  <a:t> where the expert’s policy is not just optimal but </a:t>
                </a:r>
                <a:r>
                  <a:rPr lang="en-US" sz="1600" b="1" dirty="0"/>
                  <a:t>significantly better</a:t>
                </a:r>
                <a:r>
                  <a:rPr lang="en-US" sz="1600" dirty="0"/>
                  <a:t> than other policies, creating a "margin" of optimality.</a:t>
                </a:r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Issues: </a:t>
                </a:r>
                <a:br>
                  <a:rPr lang="en-US" sz="1600" dirty="0"/>
                </a:br>
                <a:r>
                  <a:rPr lang="en-US" sz="1600" dirty="0"/>
                  <a:t>1. there are likely many other possible policies that can satisfy</a:t>
                </a:r>
              </a:p>
              <a:p>
                <a:r>
                  <a:rPr lang="en-US" sz="1600" dirty="0"/>
                  <a:t>2. Max the margin is still a bit arbitrary (We don’t want a little better we want the best)</a:t>
                </a:r>
              </a:p>
              <a:p>
                <a:r>
                  <a:rPr lang="en-US" sz="1600" dirty="0"/>
                  <a:t>3. No clear model of expert suboptimality – Doesn’t explain why the expert might sometimes do things that are not optimal</a:t>
                </a:r>
              </a:p>
              <a:p>
                <a:r>
                  <a:rPr lang="en-US" sz="1600" dirty="0"/>
                  <a:t>4. Messy constrained optimization problem – Not great for linearly described functions so not great for deep learning!</a:t>
                </a:r>
              </a:p>
              <a:p>
                <a:pPr marL="342900" indent="-342900" algn="just">
                  <a:spcAft>
                    <a:spcPts val="1500"/>
                  </a:spcAft>
                  <a:buAutoNum type="arabicPeriod"/>
                </a:pPr>
                <a:endParaRPr lang="en-US" sz="1600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968F7D-0F81-943F-9308-01786DC60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91" y="1783017"/>
                <a:ext cx="8182731" cy="3753720"/>
              </a:xfrm>
              <a:prstGeom prst="rect">
                <a:avLst/>
              </a:prstGeom>
              <a:blipFill>
                <a:blip r:embed="rId3"/>
                <a:stretch>
                  <a:fillRect l="-447" t="-487" r="-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1D06EFB-FBC2-BC44-EB13-B01813544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630" y="2695576"/>
            <a:ext cx="6026163" cy="5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16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5B19B-AA78-6FE3-4C23-75671BCDA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40C8F-2E58-9B10-EECB-5CC4FBF6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Maximum Entropy IRL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25519-FCB9-1517-A2BF-1CD22591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E8346-2553-B433-E867-44E89DF9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4B0F9-A44B-5913-88B9-1EB65783CAE2}"/>
              </a:ext>
            </a:extLst>
          </p:cNvPr>
          <p:cNvSpPr txBox="1"/>
          <p:nvPr/>
        </p:nvSpPr>
        <p:spPr>
          <a:xfrm>
            <a:off x="401491" y="1783017"/>
            <a:ext cx="81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6095B-A513-BA69-CA4B-38BF4BCAB7F1}"/>
              </a:ext>
            </a:extLst>
          </p:cNvPr>
          <p:cNvSpPr txBox="1"/>
          <p:nvPr/>
        </p:nvSpPr>
        <p:spPr>
          <a:xfrm>
            <a:off x="559778" y="1952294"/>
            <a:ext cx="78161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Principle: The probability distribution which best represents the current state of knowledge is the one with the largest entropy 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Simply: The distribution with largest entropy (uncertainty) makes the least assumptions about the true distribution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756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C655C-70D0-D8D5-5339-828A3A208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1835-296A-96D5-A9BE-3B61BBB2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Maximum Entropy IRL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8154D-5465-5EE2-DBEE-59A93CC3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873E1-814F-8120-381A-E9B38768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0B844-7D7D-1D95-F838-0F1FA6203342}"/>
              </a:ext>
            </a:extLst>
          </p:cNvPr>
          <p:cNvSpPr txBox="1"/>
          <p:nvPr/>
        </p:nvSpPr>
        <p:spPr>
          <a:xfrm>
            <a:off x="401491" y="1783017"/>
            <a:ext cx="81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6D3E1-9DF2-4680-7D77-C3420991FD13}"/>
              </a:ext>
            </a:extLst>
          </p:cNvPr>
          <p:cNvSpPr txBox="1"/>
          <p:nvPr/>
        </p:nvSpPr>
        <p:spPr>
          <a:xfrm>
            <a:off x="548640" y="1280160"/>
            <a:ext cx="7816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approach models the expert’s behavior probabilistically, assuming that the expert chooses trajectories with probabilities proportional to their total reward.</a:t>
            </a:r>
          </a:p>
        </p:txBody>
      </p:sp>
    </p:spTree>
    <p:extLst>
      <p:ext uri="{BB962C8B-B14F-4D97-AF65-F5344CB8AC3E}">
        <p14:creationId xmlns:p14="http://schemas.microsoft.com/office/powerpoint/2010/main" val="2538838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7D57B-1A6E-00D3-F015-AA6BA4E44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5625-8286-0D28-A26A-DD81BA03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Maximum Entropy IRL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E14F4-3729-E03C-1B76-6BE1130E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E337A-8A55-2F8D-F3A8-4744E018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E2DE1-593B-E23C-A185-9A109973B2C1}"/>
              </a:ext>
            </a:extLst>
          </p:cNvPr>
          <p:cNvSpPr txBox="1"/>
          <p:nvPr/>
        </p:nvSpPr>
        <p:spPr>
          <a:xfrm>
            <a:off x="401491" y="1783017"/>
            <a:ext cx="81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5D84E8-07FD-792E-C952-F64169F8E304}"/>
              </a:ext>
            </a:extLst>
          </p:cNvPr>
          <p:cNvSpPr txBox="1"/>
          <p:nvPr/>
        </p:nvSpPr>
        <p:spPr>
          <a:xfrm>
            <a:off x="548640" y="1280160"/>
            <a:ext cx="7816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approach models the expert’s behavior probabilistically, assuming that the expert chooses trajectories with probabilities proportional to their total reward.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25BCC2-8252-9408-4055-0FFE300E3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" b="97115" l="2152" r="98228">
                        <a14:foregroundMark x1="61021" y1="1929" x2="97848" y2="962"/>
                        <a14:foregroundMark x1="6329" y1="3365" x2="60994" y2="1930"/>
                        <a14:foregroundMark x1="97848" y1="962" x2="99494" y2="99519"/>
                        <a14:foregroundMark x1="99494" y1="99519" x2="506" y2="98558"/>
                        <a14:foregroundMark x1="506" y1="98558" x2="2152" y2="8654"/>
                        <a14:foregroundMark x1="2152" y1="8654" x2="18228" y2="4327"/>
                        <a14:foregroundMark x1="95823" y1="48077" x2="98228" y2="97596"/>
                        <a14:foregroundMark x1="7342" y1="6731" x2="50633" y2="4808"/>
                        <a14:foregroundMark x1="69747" y1="73077" x2="69747" y2="73077"/>
                        <a14:foregroundMark x1="11899" y1="962" x2="33544" y2="89904"/>
                        <a14:foregroundMark x1="52658" y1="15865" x2="53291" y2="21635"/>
                        <a14:foregroundMark x1="52911" y1="12981" x2="53418" y2="19231"/>
                        <a14:foregroundMark x1="53418" y1="10096" x2="53544" y2="23077"/>
                        <a14:backgroundMark x1="78861" y1="12500" x2="71646" y2="15865"/>
                        <a14:backgroundMark x1="66203" y1="16346" x2="72025" y2="15865"/>
                        <a14:backgroundMark x1="62405" y1="14904" x2="67342" y2="14423"/>
                        <a14:backgroundMark x1="60886" y1="14423" x2="65316" y2="13462"/>
                        <a14:backgroundMark x1="58481" y1="13942" x2="61519" y2="15385"/>
                        <a14:backgroundMark x1="57215" y1="16827" x2="62152" y2="16827"/>
                        <a14:backgroundMark x1="55623" y1="15357" x2="60506" y2="14904"/>
                        <a14:backgroundMark x1="56456" y1="13942" x2="60127" y2="14904"/>
                        <a14:backgroundMark x1="56456" y1="12019" x2="58101" y2="15865"/>
                        <a14:backgroundMark x1="56456" y1="11058" x2="57468" y2="19712"/>
                        <a14:backgroundMark x1="62911" y1="14423" x2="70506" y2="10577"/>
                        <a14:backgroundMark x1="68987" y1="16346" x2="73038" y2="13462"/>
                        <a14:backgroundMark x1="72911" y1="15865" x2="75949" y2="13462"/>
                        <a14:backgroundMark x1="75316" y1="18750" x2="77848" y2="16346"/>
                        <a14:backgroundMark x1="79114" y1="13462" x2="79747" y2="11058"/>
                        <a14:backgroundMark x1="72658" y1="15385" x2="76329" y2="12019"/>
                        <a14:backgroundMark x1="60127" y1="32692" x2="66582" y2="41346"/>
                        <a14:backgroundMark x1="59241" y1="36058" x2="60633" y2="36538"/>
                        <a14:backgroundMark x1="57089" y1="36538" x2="66329" y2="36538"/>
                        <a14:backgroundMark x1="55570" y1="36538" x2="65696" y2="35096"/>
                        <a14:backgroundMark x1="57342" y1="37981" x2="66203" y2="37981"/>
                        <a14:backgroundMark x1="60633" y1="38462" x2="75823" y2="37500"/>
                        <a14:backgroundMark x1="65949" y1="37500" x2="73291" y2="34135"/>
                        <a14:backgroundMark x1="52658" y1="35577" x2="58101" y2="36058"/>
                        <a14:backgroundMark x1="53671" y1="39904" x2="61013" y2="39423"/>
                        <a14:backgroundMark x1="52025" y1="39904" x2="60000" y2="37981"/>
                        <a14:backgroundMark x1="55631" y1="16112" x2="60127" y2="12500"/>
                        <a14:backgroundMark x1="55611" y1="14062" x2="68228" y2="16827"/>
                        <a14:backgroundMark x1="56709" y1="16346" x2="72532" y2="13462"/>
                        <a14:backgroundMark x1="55696" y1="13462" x2="64810" y2="12500"/>
                        <a14:backgroundMark x1="64810" y1="12500" x2="75696" y2="13462"/>
                        <a14:backgroundMark x1="64684" y1="13462" x2="80759" y2="10577"/>
                        <a14:backgroundMark x1="67848" y1="11538" x2="81139" y2="11538"/>
                        <a14:backgroundMark x1="56709" y1="11538" x2="64430" y2="11058"/>
                        <a14:backgroundMark x1="64430" y1="11058" x2="73544" y2="12019"/>
                        <a14:backgroundMark x1="55601" y1="13016" x2="58861" y2="12500"/>
                        <a14:backgroundMark x1="56329" y1="7212" x2="57342" y2="18269"/>
                        <a14:backgroundMark x1="52405" y1="29808" x2="53165" y2="40865"/>
                        <a14:backgroundMark x1="51139" y1="34615" x2="51899" y2="43269"/>
                        <a14:backgroundMark x1="51646" y1="31250" x2="52152" y2="37981"/>
                        <a14:backgroundMark x1="51519" y1="31250" x2="51519" y2="39423"/>
                        <a14:backgroundMark x1="50253" y1="31731" x2="70380" y2="39904"/>
                        <a14:backgroundMark x1="70380" y1="39904" x2="72658" y2="35577"/>
                        <a14:backgroundMark x1="73797" y1="36538" x2="66456" y2="35096"/>
                        <a14:backgroundMark x1="72785" y1="36058" x2="71899" y2="36538"/>
                        <a14:backgroundMark x1="75949" y1="32692" x2="70380" y2="35577"/>
                        <a14:backgroundMark x1="74684" y1="33173" x2="75190" y2="31731"/>
                        <a14:backgroundMark x1="58987" y1="30288" x2="58228" y2="30288"/>
                        <a14:backgroundMark x1="75443" y1="26442" x2="57975" y2="31731"/>
                        <a14:backgroundMark x1="73924" y1="31250" x2="58608" y2="36058"/>
                        <a14:backgroundMark x1="75443" y1="36538" x2="58861" y2="37019"/>
                        <a14:backgroundMark x1="74051" y1="31250" x2="59747" y2="33173"/>
                        <a14:backgroundMark x1="71392" y1="32212" x2="56329" y2="32212"/>
                        <a14:backgroundMark x1="73418" y1="32212" x2="52152" y2="34615"/>
                        <a14:backgroundMark x1="70253" y1="29327" x2="53291" y2="31731"/>
                        <a14:backgroundMark x1="53165" y1="30288" x2="49620" y2="30769"/>
                        <a14:backgroundMark x1="52658" y1="30288" x2="50759" y2="34615"/>
                        <a14:backgroundMark x1="51266" y1="34135" x2="49873" y2="37981"/>
                        <a14:backgroundMark x1="52025" y1="32692" x2="50000" y2="41346"/>
                        <a14:backgroundMark x1="52152" y1="37019" x2="51392" y2="42308"/>
                        <a14:backgroundMark x1="51139" y1="37981" x2="50000" y2="39904"/>
                        <a14:backgroundMark x1="50253" y1="34615" x2="50253" y2="34615"/>
                        <a14:backgroundMark x1="50000" y1="32212" x2="50633" y2="37500"/>
                        <a14:backgroundMark x1="51646" y1="33654" x2="52405" y2="35577"/>
                        <a14:backgroundMark x1="63418" y1="35096" x2="64051" y2="36058"/>
                        <a14:backgroundMark x1="72785" y1="37500" x2="72785" y2="37500"/>
                        <a14:backgroundMark x1="68861" y1="33654" x2="75443" y2="30769"/>
                        <a14:backgroundMark x1="71646" y1="30769" x2="72911" y2="30769"/>
                        <a14:backgroundMark x1="68101" y1="29808" x2="74810" y2="26442"/>
                        <a14:backgroundMark x1="76076" y1="16346" x2="80380" y2="13942"/>
                        <a14:backgroundMark x1="71013" y1="13942" x2="79873" y2="16827"/>
                        <a14:backgroundMark x1="69747" y1="21154" x2="76203" y2="22115"/>
                        <a14:backgroundMark x1="68101" y1="21635" x2="81646" y2="18269"/>
                        <a14:backgroundMark x1="71646" y1="18269" x2="77342" y2="18269"/>
                        <a14:backgroundMark x1="70759" y1="16827" x2="82532" y2="15865"/>
                        <a14:backgroundMark x1="71772" y1="14904" x2="81392" y2="12981"/>
                        <a14:backgroundMark x1="73418" y1="12019" x2="79747" y2="10577"/>
                        <a14:backgroundMark x1="74557" y1="10577" x2="80506" y2="10577"/>
                        <a14:backgroundMark x1="78101" y1="10577" x2="79747" y2="10577"/>
                        <a14:backgroundMark x1="55652" y1="18241" x2="61139" y2="20673"/>
                        <a14:backgroundMark x1="55682" y1="21327" x2="60380" y2="21635"/>
                        <a14:backgroundMark x1="57089" y1="18269" x2="60759" y2="18269"/>
                        <a14:backgroundMark x1="57722" y1="14904" x2="59747" y2="14904"/>
                        <a14:backgroundMark x1="56962" y1="12019" x2="57722" y2="12500"/>
                        <a14:backgroundMark x1="55823" y1="9135" x2="57595" y2="19712"/>
                        <a14:backgroundMark x1="55190" y1="9615" x2="57215" y2="25000"/>
                        <a14:backgroundMark x1="55949" y1="14904" x2="56962" y2="25000"/>
                        <a14:backgroundMark x1="56962" y1="15865" x2="59241" y2="25481"/>
                        <a14:backgroundMark x1="59620" y1="11058" x2="63165" y2="23077"/>
                        <a14:backgroundMark x1="59620" y1="8173" x2="66709" y2="18750"/>
                        <a14:backgroundMark x1="59494" y1="16346" x2="74937" y2="19231"/>
                        <a14:backgroundMark x1="60380" y1="20192" x2="73544" y2="19231"/>
                        <a14:backgroundMark x1="58734" y1="20192" x2="76076" y2="17788"/>
                        <a14:backgroundMark x1="51519" y1="33654" x2="64684" y2="33173"/>
                        <a14:backgroundMark x1="52025" y1="34135" x2="65823" y2="34135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338" t="3188" r="338" b="73930"/>
          <a:stretch/>
        </p:blipFill>
        <p:spPr>
          <a:xfrm>
            <a:off x="914400" y="1828800"/>
            <a:ext cx="7410975" cy="431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1120BD-EF7F-474B-F196-CAAEE19A814A}"/>
                  </a:ext>
                </a:extLst>
              </p:cNvPr>
              <p:cNvSpPr txBox="1"/>
              <p:nvPr/>
            </p:nvSpPr>
            <p:spPr>
              <a:xfrm>
                <a:off x="663946" y="3471045"/>
                <a:ext cx="781610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1. </a:t>
                </a:r>
                <a:r>
                  <a:rPr lang="en-US" sz="1400" b="1" dirty="0"/>
                  <a:t>Backwards message</a:t>
                </a:r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/>
                  <a:t>  </a:t>
                </a:r>
              </a:p>
              <a:p>
                <a:r>
                  <a:rPr lang="en-US" sz="1400" dirty="0"/>
                  <a:t>	Probability being optimal now until the end of trajectory given state and action, you’re in. </a:t>
                </a:r>
                <a:br>
                  <a:rPr lang="en-US" sz="1400" dirty="0"/>
                </a:br>
                <a:r>
                  <a:rPr lang="en-US" sz="1400" dirty="0"/>
                  <a:t>		Using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400" dirty="0"/>
                  <a:t>, you can calculate the optimal policy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1120BD-EF7F-474B-F196-CAAEE19A8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46" y="3471045"/>
                <a:ext cx="7816103" cy="738664"/>
              </a:xfrm>
              <a:prstGeom prst="rect">
                <a:avLst/>
              </a:prstGeom>
              <a:blipFill>
                <a:blip r:embed="rId5"/>
                <a:stretch>
                  <a:fillRect l="-234" t="-820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708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C4F6E-339F-79C7-5B53-819325A83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CEF5-5DF8-52CA-2322-DE79C337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Maximum Entropy IRL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C74B1-5CC0-84E7-A4BF-B713732E7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0A1FD-79AD-57AD-B29E-A462E601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9E0A2-54B5-EE5B-7691-552D7A412459}"/>
              </a:ext>
            </a:extLst>
          </p:cNvPr>
          <p:cNvSpPr txBox="1"/>
          <p:nvPr/>
        </p:nvSpPr>
        <p:spPr>
          <a:xfrm>
            <a:off x="401491" y="1783017"/>
            <a:ext cx="81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F11E9-38C3-DDEF-6A79-BD3F5AD3BBE9}"/>
              </a:ext>
            </a:extLst>
          </p:cNvPr>
          <p:cNvSpPr txBox="1"/>
          <p:nvPr/>
        </p:nvSpPr>
        <p:spPr>
          <a:xfrm>
            <a:off x="548640" y="1280160"/>
            <a:ext cx="7816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approach models the expert’s behavior probabilistically, assuming that the expert chooses trajectories with probabilities proportional to their total reward.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36201D-A9C1-8DCD-6DC3-962DC9859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" b="97115" l="2152" r="98228">
                        <a14:foregroundMark x1="61021" y1="1929" x2="97848" y2="962"/>
                        <a14:foregroundMark x1="6329" y1="3365" x2="60994" y2="1930"/>
                        <a14:foregroundMark x1="97848" y1="962" x2="99494" y2="99519"/>
                        <a14:foregroundMark x1="99494" y1="99519" x2="506" y2="98558"/>
                        <a14:foregroundMark x1="506" y1="98558" x2="2152" y2="8654"/>
                        <a14:foregroundMark x1="2152" y1="8654" x2="18228" y2="4327"/>
                        <a14:foregroundMark x1="95823" y1="48077" x2="98228" y2="97596"/>
                        <a14:foregroundMark x1="7342" y1="6731" x2="50633" y2="4808"/>
                        <a14:foregroundMark x1="69747" y1="73077" x2="69747" y2="73077"/>
                        <a14:foregroundMark x1="11899" y1="962" x2="33544" y2="89904"/>
                        <a14:foregroundMark x1="52658" y1="15865" x2="53291" y2="21635"/>
                        <a14:foregroundMark x1="52911" y1="12981" x2="53418" y2="19231"/>
                        <a14:foregroundMark x1="53418" y1="10096" x2="53544" y2="23077"/>
                        <a14:backgroundMark x1="78861" y1="12500" x2="71646" y2="15865"/>
                        <a14:backgroundMark x1="66203" y1="16346" x2="72025" y2="15865"/>
                        <a14:backgroundMark x1="62405" y1="14904" x2="67342" y2="14423"/>
                        <a14:backgroundMark x1="60886" y1="14423" x2="65316" y2="13462"/>
                        <a14:backgroundMark x1="58481" y1="13942" x2="61519" y2="15385"/>
                        <a14:backgroundMark x1="57215" y1="16827" x2="62152" y2="16827"/>
                        <a14:backgroundMark x1="55623" y1="15357" x2="60506" y2="14904"/>
                        <a14:backgroundMark x1="56456" y1="13942" x2="60127" y2="14904"/>
                        <a14:backgroundMark x1="56456" y1="12019" x2="58101" y2="15865"/>
                        <a14:backgroundMark x1="56456" y1="11058" x2="57468" y2="19712"/>
                        <a14:backgroundMark x1="62911" y1="14423" x2="70506" y2="10577"/>
                        <a14:backgroundMark x1="68987" y1="16346" x2="73038" y2="13462"/>
                        <a14:backgroundMark x1="72911" y1="15865" x2="75949" y2="13462"/>
                        <a14:backgroundMark x1="75316" y1="18750" x2="77848" y2="16346"/>
                        <a14:backgroundMark x1="79114" y1="13462" x2="79747" y2="11058"/>
                        <a14:backgroundMark x1="72658" y1="15385" x2="76329" y2="12019"/>
                        <a14:backgroundMark x1="60127" y1="32692" x2="66582" y2="41346"/>
                        <a14:backgroundMark x1="59241" y1="36058" x2="60633" y2="36538"/>
                        <a14:backgroundMark x1="57089" y1="36538" x2="66329" y2="36538"/>
                        <a14:backgroundMark x1="55570" y1="36538" x2="65696" y2="35096"/>
                        <a14:backgroundMark x1="57342" y1="37981" x2="66203" y2="37981"/>
                        <a14:backgroundMark x1="60633" y1="38462" x2="75823" y2="37500"/>
                        <a14:backgroundMark x1="65949" y1="37500" x2="73291" y2="34135"/>
                        <a14:backgroundMark x1="52658" y1="35577" x2="58101" y2="36058"/>
                        <a14:backgroundMark x1="53671" y1="39904" x2="61013" y2="39423"/>
                        <a14:backgroundMark x1="52025" y1="39904" x2="60000" y2="37981"/>
                        <a14:backgroundMark x1="55631" y1="16112" x2="60127" y2="12500"/>
                        <a14:backgroundMark x1="55611" y1="14062" x2="68228" y2="16827"/>
                        <a14:backgroundMark x1="56709" y1="16346" x2="72532" y2="13462"/>
                        <a14:backgroundMark x1="55696" y1="13462" x2="64810" y2="12500"/>
                        <a14:backgroundMark x1="64810" y1="12500" x2="75696" y2="13462"/>
                        <a14:backgroundMark x1="64684" y1="13462" x2="80759" y2="10577"/>
                        <a14:backgroundMark x1="67848" y1="11538" x2="81139" y2="11538"/>
                        <a14:backgroundMark x1="56709" y1="11538" x2="64430" y2="11058"/>
                        <a14:backgroundMark x1="64430" y1="11058" x2="73544" y2="12019"/>
                        <a14:backgroundMark x1="55601" y1="13016" x2="58861" y2="12500"/>
                        <a14:backgroundMark x1="56329" y1="7212" x2="57342" y2="18269"/>
                        <a14:backgroundMark x1="52405" y1="29808" x2="53165" y2="40865"/>
                        <a14:backgroundMark x1="51139" y1="34615" x2="51899" y2="43269"/>
                        <a14:backgroundMark x1="51646" y1="31250" x2="52152" y2="37981"/>
                        <a14:backgroundMark x1="51519" y1="31250" x2="51519" y2="39423"/>
                        <a14:backgroundMark x1="50253" y1="31731" x2="70380" y2="39904"/>
                        <a14:backgroundMark x1="70380" y1="39904" x2="72658" y2="35577"/>
                        <a14:backgroundMark x1="73797" y1="36538" x2="66456" y2="35096"/>
                        <a14:backgroundMark x1="72785" y1="36058" x2="71899" y2="36538"/>
                        <a14:backgroundMark x1="75949" y1="32692" x2="70380" y2="35577"/>
                        <a14:backgroundMark x1="74684" y1="33173" x2="75190" y2="31731"/>
                        <a14:backgroundMark x1="58987" y1="30288" x2="58228" y2="30288"/>
                        <a14:backgroundMark x1="75443" y1="26442" x2="57975" y2="31731"/>
                        <a14:backgroundMark x1="73924" y1="31250" x2="58608" y2="36058"/>
                        <a14:backgroundMark x1="75443" y1="36538" x2="58861" y2="37019"/>
                        <a14:backgroundMark x1="74051" y1="31250" x2="59747" y2="33173"/>
                        <a14:backgroundMark x1="71392" y1="32212" x2="56329" y2="32212"/>
                        <a14:backgroundMark x1="73418" y1="32212" x2="52152" y2="34615"/>
                        <a14:backgroundMark x1="70253" y1="29327" x2="53291" y2="31731"/>
                        <a14:backgroundMark x1="53165" y1="30288" x2="49620" y2="30769"/>
                        <a14:backgroundMark x1="52658" y1="30288" x2="50759" y2="34615"/>
                        <a14:backgroundMark x1="51266" y1="34135" x2="49873" y2="37981"/>
                        <a14:backgroundMark x1="52025" y1="32692" x2="50000" y2="41346"/>
                        <a14:backgroundMark x1="52152" y1="37019" x2="51392" y2="42308"/>
                        <a14:backgroundMark x1="51139" y1="37981" x2="50000" y2="39904"/>
                        <a14:backgroundMark x1="50253" y1="34615" x2="50253" y2="34615"/>
                        <a14:backgroundMark x1="50000" y1="32212" x2="50633" y2="37500"/>
                        <a14:backgroundMark x1="51646" y1="33654" x2="52405" y2="35577"/>
                        <a14:backgroundMark x1="63418" y1="35096" x2="64051" y2="36058"/>
                        <a14:backgroundMark x1="72785" y1="37500" x2="72785" y2="37500"/>
                        <a14:backgroundMark x1="68861" y1="33654" x2="75443" y2="30769"/>
                        <a14:backgroundMark x1="71646" y1="30769" x2="72911" y2="30769"/>
                        <a14:backgroundMark x1="68101" y1="29808" x2="74810" y2="26442"/>
                        <a14:backgroundMark x1="76076" y1="16346" x2="80380" y2="13942"/>
                        <a14:backgroundMark x1="71013" y1="13942" x2="79873" y2="16827"/>
                        <a14:backgroundMark x1="69747" y1="21154" x2="76203" y2="22115"/>
                        <a14:backgroundMark x1="68101" y1="21635" x2="81646" y2="18269"/>
                        <a14:backgroundMark x1="71646" y1="18269" x2="77342" y2="18269"/>
                        <a14:backgroundMark x1="70759" y1="16827" x2="82532" y2="15865"/>
                        <a14:backgroundMark x1="71772" y1="14904" x2="81392" y2="12981"/>
                        <a14:backgroundMark x1="73418" y1="12019" x2="79747" y2="10577"/>
                        <a14:backgroundMark x1="74557" y1="10577" x2="80506" y2="10577"/>
                        <a14:backgroundMark x1="78101" y1="10577" x2="79747" y2="10577"/>
                        <a14:backgroundMark x1="55652" y1="18241" x2="61139" y2="20673"/>
                        <a14:backgroundMark x1="55682" y1="21327" x2="60380" y2="21635"/>
                        <a14:backgroundMark x1="57089" y1="18269" x2="60759" y2="18269"/>
                        <a14:backgroundMark x1="57722" y1="14904" x2="59747" y2="14904"/>
                        <a14:backgroundMark x1="56962" y1="12019" x2="57722" y2="12500"/>
                        <a14:backgroundMark x1="55823" y1="9135" x2="57595" y2="19712"/>
                        <a14:backgroundMark x1="55190" y1="9615" x2="57215" y2="25000"/>
                        <a14:backgroundMark x1="55949" y1="14904" x2="56962" y2="25000"/>
                        <a14:backgroundMark x1="56962" y1="15865" x2="59241" y2="25481"/>
                        <a14:backgroundMark x1="59620" y1="11058" x2="63165" y2="23077"/>
                        <a14:backgroundMark x1="59620" y1="8173" x2="66709" y2="18750"/>
                        <a14:backgroundMark x1="59494" y1="16346" x2="74937" y2="19231"/>
                        <a14:backgroundMark x1="60380" y1="20192" x2="73544" y2="19231"/>
                        <a14:backgroundMark x1="58734" y1="20192" x2="76076" y2="17788"/>
                        <a14:backgroundMark x1="51519" y1="33654" x2="64684" y2="33173"/>
                        <a14:backgroundMark x1="52025" y1="34135" x2="65823" y2="34135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338" t="3189" r="338" b="55756"/>
          <a:stretch/>
        </p:blipFill>
        <p:spPr>
          <a:xfrm>
            <a:off x="914400" y="1828800"/>
            <a:ext cx="7410975" cy="77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B35CFC-4B03-1DA5-FCFB-119490F71746}"/>
                  </a:ext>
                </a:extLst>
              </p:cNvPr>
              <p:cNvSpPr txBox="1"/>
              <p:nvPr/>
            </p:nvSpPr>
            <p:spPr>
              <a:xfrm>
                <a:off x="663945" y="4172852"/>
                <a:ext cx="781610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2. </a:t>
                </a:r>
                <a:r>
                  <a:rPr lang="en-US" sz="1400" b="1" dirty="0"/>
                  <a:t>Forward message</a:t>
                </a:r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/>
                  <a:t>  </a:t>
                </a:r>
                <a:br>
                  <a:rPr lang="en-US" sz="1400" dirty="0"/>
                </a:br>
                <a:r>
                  <a:rPr lang="en-US" sz="1400" dirty="0"/>
                  <a:t>	Tells you what is the probability of landing in a particular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400" dirty="0"/>
                  <a:t> if you were optimal 		through time step t-1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B35CFC-4B03-1DA5-FCFB-119490F71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45" y="4172852"/>
                <a:ext cx="7816103" cy="738664"/>
              </a:xfrm>
              <a:prstGeom prst="rect">
                <a:avLst/>
              </a:prstGeom>
              <a:blipFill>
                <a:blip r:embed="rId5"/>
                <a:stretch>
                  <a:fillRect l="-234"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081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765B1-710B-39B3-AF10-195D72CE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FEEE-3CFA-F285-2428-083FE837A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Maximum Entropy IRL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B815A-7A97-0502-F969-34CC25221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E6AD0-24C6-9A70-17BA-5E38C542A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E9E70-1CC7-B96D-4484-32C81D843E79}"/>
              </a:ext>
            </a:extLst>
          </p:cNvPr>
          <p:cNvSpPr txBox="1"/>
          <p:nvPr/>
        </p:nvSpPr>
        <p:spPr>
          <a:xfrm>
            <a:off x="401491" y="1783017"/>
            <a:ext cx="81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DC0E8-9413-C2AC-B4CE-67ED1808193B}"/>
              </a:ext>
            </a:extLst>
          </p:cNvPr>
          <p:cNvSpPr txBox="1"/>
          <p:nvPr/>
        </p:nvSpPr>
        <p:spPr>
          <a:xfrm>
            <a:off x="548640" y="1280160"/>
            <a:ext cx="7816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approach models the expert’s behavior probabilistically, assuming that the expert chooses trajectories with probabilities proportional to their total reward.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626DDB-2920-8E92-A98B-C8807B321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" b="97115" l="2152" r="98228">
                        <a14:foregroundMark x1="61021" y1="1929" x2="97848" y2="962"/>
                        <a14:foregroundMark x1="6329" y1="3365" x2="60994" y2="1930"/>
                        <a14:foregroundMark x1="97848" y1="962" x2="99494" y2="99519"/>
                        <a14:foregroundMark x1="99494" y1="99519" x2="506" y2="98558"/>
                        <a14:foregroundMark x1="506" y1="98558" x2="2152" y2="8654"/>
                        <a14:foregroundMark x1="2152" y1="8654" x2="18228" y2="4327"/>
                        <a14:foregroundMark x1="95823" y1="48077" x2="98228" y2="97596"/>
                        <a14:foregroundMark x1="7342" y1="6731" x2="50633" y2="4808"/>
                        <a14:foregroundMark x1="69747" y1="73077" x2="69747" y2="73077"/>
                        <a14:foregroundMark x1="11899" y1="962" x2="33544" y2="89904"/>
                        <a14:foregroundMark x1="52658" y1="15865" x2="53291" y2="21635"/>
                        <a14:foregroundMark x1="52911" y1="12981" x2="53418" y2="19231"/>
                        <a14:foregroundMark x1="53418" y1="10096" x2="53544" y2="23077"/>
                        <a14:backgroundMark x1="78861" y1="12500" x2="71646" y2="15865"/>
                        <a14:backgroundMark x1="66203" y1="16346" x2="72025" y2="15865"/>
                        <a14:backgroundMark x1="62405" y1="14904" x2="67342" y2="14423"/>
                        <a14:backgroundMark x1="60886" y1="14423" x2="65316" y2="13462"/>
                        <a14:backgroundMark x1="58481" y1="13942" x2="61519" y2="15385"/>
                        <a14:backgroundMark x1="57215" y1="16827" x2="62152" y2="16827"/>
                        <a14:backgroundMark x1="55623" y1="15357" x2="60506" y2="14904"/>
                        <a14:backgroundMark x1="56456" y1="13942" x2="60127" y2="14904"/>
                        <a14:backgroundMark x1="56456" y1="12019" x2="58101" y2="15865"/>
                        <a14:backgroundMark x1="56456" y1="11058" x2="57468" y2="19712"/>
                        <a14:backgroundMark x1="62911" y1="14423" x2="70506" y2="10577"/>
                        <a14:backgroundMark x1="68987" y1="16346" x2="73038" y2="13462"/>
                        <a14:backgroundMark x1="72911" y1="15865" x2="75949" y2="13462"/>
                        <a14:backgroundMark x1="75316" y1="18750" x2="77848" y2="16346"/>
                        <a14:backgroundMark x1="79114" y1="13462" x2="79747" y2="11058"/>
                        <a14:backgroundMark x1="72658" y1="15385" x2="76329" y2="12019"/>
                        <a14:backgroundMark x1="60127" y1="32692" x2="66582" y2="41346"/>
                        <a14:backgroundMark x1="59241" y1="36058" x2="60633" y2="36538"/>
                        <a14:backgroundMark x1="57089" y1="36538" x2="66329" y2="36538"/>
                        <a14:backgroundMark x1="55570" y1="36538" x2="65696" y2="35096"/>
                        <a14:backgroundMark x1="57342" y1="37981" x2="66203" y2="37981"/>
                        <a14:backgroundMark x1="60633" y1="38462" x2="75823" y2="37500"/>
                        <a14:backgroundMark x1="65949" y1="37500" x2="73291" y2="34135"/>
                        <a14:backgroundMark x1="52658" y1="35577" x2="58101" y2="36058"/>
                        <a14:backgroundMark x1="53671" y1="39904" x2="61013" y2="39423"/>
                        <a14:backgroundMark x1="52025" y1="39904" x2="60000" y2="37981"/>
                        <a14:backgroundMark x1="55631" y1="16112" x2="60127" y2="12500"/>
                        <a14:backgroundMark x1="55611" y1="14062" x2="68228" y2="16827"/>
                        <a14:backgroundMark x1="56709" y1="16346" x2="72532" y2="13462"/>
                        <a14:backgroundMark x1="55696" y1="13462" x2="64810" y2="12500"/>
                        <a14:backgroundMark x1="64810" y1="12500" x2="75696" y2="13462"/>
                        <a14:backgroundMark x1="64684" y1="13462" x2="80759" y2="10577"/>
                        <a14:backgroundMark x1="67848" y1="11538" x2="81139" y2="11538"/>
                        <a14:backgroundMark x1="56709" y1="11538" x2="64430" y2="11058"/>
                        <a14:backgroundMark x1="64430" y1="11058" x2="73544" y2="12019"/>
                        <a14:backgroundMark x1="55601" y1="13016" x2="58861" y2="12500"/>
                        <a14:backgroundMark x1="56329" y1="7212" x2="57342" y2="18269"/>
                        <a14:backgroundMark x1="52405" y1="29808" x2="53165" y2="40865"/>
                        <a14:backgroundMark x1="51139" y1="34615" x2="51899" y2="43269"/>
                        <a14:backgroundMark x1="51646" y1="31250" x2="52152" y2="37981"/>
                        <a14:backgroundMark x1="51519" y1="31250" x2="51519" y2="39423"/>
                        <a14:backgroundMark x1="50253" y1="31731" x2="70380" y2="39904"/>
                        <a14:backgroundMark x1="70380" y1="39904" x2="72658" y2="35577"/>
                        <a14:backgroundMark x1="73797" y1="36538" x2="66456" y2="35096"/>
                        <a14:backgroundMark x1="72785" y1="36058" x2="71899" y2="36538"/>
                        <a14:backgroundMark x1="75949" y1="32692" x2="70380" y2="35577"/>
                        <a14:backgroundMark x1="74684" y1="33173" x2="75190" y2="31731"/>
                        <a14:backgroundMark x1="58987" y1="30288" x2="58228" y2="30288"/>
                        <a14:backgroundMark x1="75443" y1="26442" x2="57975" y2="31731"/>
                        <a14:backgroundMark x1="73924" y1="31250" x2="58608" y2="36058"/>
                        <a14:backgroundMark x1="75443" y1="36538" x2="58861" y2="37019"/>
                        <a14:backgroundMark x1="74051" y1="31250" x2="59747" y2="33173"/>
                        <a14:backgroundMark x1="71392" y1="32212" x2="56329" y2="32212"/>
                        <a14:backgroundMark x1="73418" y1="32212" x2="52152" y2="34615"/>
                        <a14:backgroundMark x1="70253" y1="29327" x2="53291" y2="31731"/>
                        <a14:backgroundMark x1="53165" y1="30288" x2="49620" y2="30769"/>
                        <a14:backgroundMark x1="52658" y1="30288" x2="50759" y2="34615"/>
                        <a14:backgroundMark x1="51266" y1="34135" x2="49873" y2="37981"/>
                        <a14:backgroundMark x1="52025" y1="32692" x2="50000" y2="41346"/>
                        <a14:backgroundMark x1="52152" y1="37019" x2="51392" y2="42308"/>
                        <a14:backgroundMark x1="51139" y1="37981" x2="50000" y2="39904"/>
                        <a14:backgroundMark x1="50253" y1="34615" x2="50253" y2="34615"/>
                        <a14:backgroundMark x1="50000" y1="32212" x2="50633" y2="37500"/>
                        <a14:backgroundMark x1="51646" y1="33654" x2="52405" y2="35577"/>
                        <a14:backgroundMark x1="63418" y1="35096" x2="64051" y2="36058"/>
                        <a14:backgroundMark x1="72785" y1="37500" x2="72785" y2="37500"/>
                        <a14:backgroundMark x1="68861" y1="33654" x2="75443" y2="30769"/>
                        <a14:backgroundMark x1="71646" y1="30769" x2="72911" y2="30769"/>
                        <a14:backgroundMark x1="68101" y1="29808" x2="74810" y2="26442"/>
                        <a14:backgroundMark x1="76076" y1="16346" x2="80380" y2="13942"/>
                        <a14:backgroundMark x1="71013" y1="13942" x2="79873" y2="16827"/>
                        <a14:backgroundMark x1="69747" y1="21154" x2="76203" y2="22115"/>
                        <a14:backgroundMark x1="68101" y1="21635" x2="81646" y2="18269"/>
                        <a14:backgroundMark x1="71646" y1="18269" x2="77342" y2="18269"/>
                        <a14:backgroundMark x1="70759" y1="16827" x2="82532" y2="15865"/>
                        <a14:backgroundMark x1="71772" y1="14904" x2="81392" y2="12981"/>
                        <a14:backgroundMark x1="73418" y1="12019" x2="79747" y2="10577"/>
                        <a14:backgroundMark x1="74557" y1="10577" x2="80506" y2="10577"/>
                        <a14:backgroundMark x1="78101" y1="10577" x2="79747" y2="10577"/>
                        <a14:backgroundMark x1="55652" y1="18241" x2="61139" y2="20673"/>
                        <a14:backgroundMark x1="55682" y1="21327" x2="60380" y2="21635"/>
                        <a14:backgroundMark x1="57089" y1="18269" x2="60759" y2="18269"/>
                        <a14:backgroundMark x1="57722" y1="14904" x2="59747" y2="14904"/>
                        <a14:backgroundMark x1="56962" y1="12019" x2="57722" y2="12500"/>
                        <a14:backgroundMark x1="55823" y1="9135" x2="57595" y2="19712"/>
                        <a14:backgroundMark x1="55190" y1="9615" x2="57215" y2="25000"/>
                        <a14:backgroundMark x1="55949" y1="14904" x2="56962" y2="25000"/>
                        <a14:backgroundMark x1="56962" y1="15865" x2="59241" y2="25481"/>
                        <a14:backgroundMark x1="59620" y1="11058" x2="63165" y2="23077"/>
                        <a14:backgroundMark x1="59620" y1="8173" x2="66709" y2="18750"/>
                        <a14:backgroundMark x1="59494" y1="16346" x2="74937" y2="19231"/>
                        <a14:backgroundMark x1="60380" y1="20192" x2="73544" y2="19231"/>
                        <a14:backgroundMark x1="58734" y1="20192" x2="76076" y2="17788"/>
                        <a14:backgroundMark x1="51519" y1="33654" x2="64684" y2="33173"/>
                        <a14:backgroundMark x1="52025" y1="34135" x2="65823" y2="34135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338" t="3187" r="338" b="39086"/>
          <a:stretch/>
        </p:blipFill>
        <p:spPr>
          <a:xfrm>
            <a:off x="914400" y="1828800"/>
            <a:ext cx="7410975" cy="1089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DC0BE0-7EC8-F843-96AE-9234E445151E}"/>
              </a:ext>
            </a:extLst>
          </p:cNvPr>
          <p:cNvSpPr txBox="1"/>
          <p:nvPr/>
        </p:nvSpPr>
        <p:spPr>
          <a:xfrm>
            <a:off x="663945" y="4806865"/>
            <a:ext cx="7816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3. </a:t>
            </a:r>
            <a:r>
              <a:rPr lang="en-US" sz="1400" b="1" dirty="0"/>
              <a:t>Soft Occupancy</a:t>
            </a:r>
            <a:r>
              <a:rPr lang="en-US" sz="1400" dirty="0"/>
              <a:t>: This gives you the expected </a:t>
            </a:r>
            <a:r>
              <a:rPr lang="en-US" sz="1400" b="1" dirty="0"/>
              <a:t>state-action occupancy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72360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C5D84-8B33-2DBA-90F1-3CB9C0221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58FF-E974-05F3-782D-2D27DD4E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Maximum Entropy IRL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84EAE-071A-810F-0F82-92C43FDB7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84868-E747-5857-89A7-2908F50C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60E14-1C20-2045-24E6-630E8112A6ED}"/>
              </a:ext>
            </a:extLst>
          </p:cNvPr>
          <p:cNvSpPr txBox="1"/>
          <p:nvPr/>
        </p:nvSpPr>
        <p:spPr>
          <a:xfrm>
            <a:off x="401491" y="1783017"/>
            <a:ext cx="81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DD591-4BCD-1439-90BA-66D94EC7EB94}"/>
              </a:ext>
            </a:extLst>
          </p:cNvPr>
          <p:cNvSpPr txBox="1"/>
          <p:nvPr/>
        </p:nvSpPr>
        <p:spPr>
          <a:xfrm>
            <a:off x="548640" y="1280160"/>
            <a:ext cx="7816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approach models the expert’s behavior probabilistically, assuming that the expert chooses trajectories with probabilities proportional to their total reward.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BD14B4-CED9-EE59-87E7-A62AA2889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" b="97115" l="2152" r="98228">
                        <a14:foregroundMark x1="61021" y1="1929" x2="97848" y2="962"/>
                        <a14:foregroundMark x1="6329" y1="3365" x2="60994" y2="1930"/>
                        <a14:foregroundMark x1="97848" y1="962" x2="99494" y2="99519"/>
                        <a14:foregroundMark x1="99494" y1="99519" x2="506" y2="98558"/>
                        <a14:foregroundMark x1="506" y1="98558" x2="2152" y2="8654"/>
                        <a14:foregroundMark x1="2152" y1="8654" x2="18228" y2="4327"/>
                        <a14:foregroundMark x1="95823" y1="48077" x2="98228" y2="97596"/>
                        <a14:foregroundMark x1="7342" y1="6731" x2="50633" y2="4808"/>
                        <a14:foregroundMark x1="69747" y1="73077" x2="69747" y2="73077"/>
                        <a14:foregroundMark x1="11899" y1="962" x2="33544" y2="89904"/>
                        <a14:foregroundMark x1="52658" y1="15865" x2="53291" y2="21635"/>
                        <a14:foregroundMark x1="52911" y1="12981" x2="53418" y2="19231"/>
                        <a14:foregroundMark x1="53418" y1="10096" x2="53544" y2="23077"/>
                        <a14:backgroundMark x1="78861" y1="12500" x2="71646" y2="15865"/>
                        <a14:backgroundMark x1="66203" y1="16346" x2="72025" y2="15865"/>
                        <a14:backgroundMark x1="62405" y1="14904" x2="67342" y2="14423"/>
                        <a14:backgroundMark x1="60886" y1="14423" x2="65316" y2="13462"/>
                        <a14:backgroundMark x1="58481" y1="13942" x2="61519" y2="15385"/>
                        <a14:backgroundMark x1="57215" y1="16827" x2="62152" y2="16827"/>
                        <a14:backgroundMark x1="55623" y1="15357" x2="60506" y2="14904"/>
                        <a14:backgroundMark x1="56456" y1="13942" x2="60127" y2="14904"/>
                        <a14:backgroundMark x1="56456" y1="12019" x2="58101" y2="15865"/>
                        <a14:backgroundMark x1="56456" y1="11058" x2="57468" y2="19712"/>
                        <a14:backgroundMark x1="62911" y1="14423" x2="70506" y2="10577"/>
                        <a14:backgroundMark x1="68987" y1="16346" x2="73038" y2="13462"/>
                        <a14:backgroundMark x1="72911" y1="15865" x2="75949" y2="13462"/>
                        <a14:backgroundMark x1="75316" y1="18750" x2="77848" y2="16346"/>
                        <a14:backgroundMark x1="79114" y1="13462" x2="79747" y2="11058"/>
                        <a14:backgroundMark x1="72658" y1="15385" x2="76329" y2="12019"/>
                        <a14:backgroundMark x1="60127" y1="32692" x2="66582" y2="41346"/>
                        <a14:backgroundMark x1="59241" y1="36058" x2="60633" y2="36538"/>
                        <a14:backgroundMark x1="57089" y1="36538" x2="66329" y2="36538"/>
                        <a14:backgroundMark x1="55570" y1="36538" x2="65696" y2="35096"/>
                        <a14:backgroundMark x1="57342" y1="37981" x2="66203" y2="37981"/>
                        <a14:backgroundMark x1="60633" y1="38462" x2="75823" y2="37500"/>
                        <a14:backgroundMark x1="65949" y1="37500" x2="73291" y2="34135"/>
                        <a14:backgroundMark x1="52658" y1="35577" x2="58101" y2="36058"/>
                        <a14:backgroundMark x1="53671" y1="39904" x2="61013" y2="39423"/>
                        <a14:backgroundMark x1="52025" y1="39904" x2="60000" y2="37981"/>
                        <a14:backgroundMark x1="55631" y1="16112" x2="60127" y2="12500"/>
                        <a14:backgroundMark x1="55611" y1="14062" x2="68228" y2="16827"/>
                        <a14:backgroundMark x1="56709" y1="16346" x2="72532" y2="13462"/>
                        <a14:backgroundMark x1="55696" y1="13462" x2="64810" y2="12500"/>
                        <a14:backgroundMark x1="64810" y1="12500" x2="75696" y2="13462"/>
                        <a14:backgroundMark x1="64684" y1="13462" x2="80759" y2="10577"/>
                        <a14:backgroundMark x1="67848" y1="11538" x2="81139" y2="11538"/>
                        <a14:backgroundMark x1="56709" y1="11538" x2="64430" y2="11058"/>
                        <a14:backgroundMark x1="64430" y1="11058" x2="73544" y2="12019"/>
                        <a14:backgroundMark x1="55601" y1="13016" x2="58861" y2="12500"/>
                        <a14:backgroundMark x1="56329" y1="7212" x2="57342" y2="18269"/>
                        <a14:backgroundMark x1="52405" y1="29808" x2="53165" y2="40865"/>
                        <a14:backgroundMark x1="51139" y1="34615" x2="51899" y2="43269"/>
                        <a14:backgroundMark x1="51646" y1="31250" x2="52152" y2="37981"/>
                        <a14:backgroundMark x1="51519" y1="31250" x2="51519" y2="39423"/>
                        <a14:backgroundMark x1="50253" y1="31731" x2="70380" y2="39904"/>
                        <a14:backgroundMark x1="70380" y1="39904" x2="72658" y2="35577"/>
                        <a14:backgroundMark x1="73797" y1="36538" x2="66456" y2="35096"/>
                        <a14:backgroundMark x1="72785" y1="36058" x2="71899" y2="36538"/>
                        <a14:backgroundMark x1="75949" y1="32692" x2="70380" y2="35577"/>
                        <a14:backgroundMark x1="74684" y1="33173" x2="75190" y2="31731"/>
                        <a14:backgroundMark x1="58987" y1="30288" x2="58228" y2="30288"/>
                        <a14:backgroundMark x1="75443" y1="26442" x2="57975" y2="31731"/>
                        <a14:backgroundMark x1="73924" y1="31250" x2="58608" y2="36058"/>
                        <a14:backgroundMark x1="75443" y1="36538" x2="58861" y2="37019"/>
                        <a14:backgroundMark x1="74051" y1="31250" x2="59747" y2="33173"/>
                        <a14:backgroundMark x1="71392" y1="32212" x2="56329" y2="32212"/>
                        <a14:backgroundMark x1="73418" y1="32212" x2="52152" y2="34615"/>
                        <a14:backgroundMark x1="70253" y1="29327" x2="53291" y2="31731"/>
                        <a14:backgroundMark x1="53165" y1="30288" x2="49620" y2="30769"/>
                        <a14:backgroundMark x1="52658" y1="30288" x2="50759" y2="34615"/>
                        <a14:backgroundMark x1="51266" y1="34135" x2="49873" y2="37981"/>
                        <a14:backgroundMark x1="52025" y1="32692" x2="50000" y2="41346"/>
                        <a14:backgroundMark x1="52152" y1="37019" x2="51392" y2="42308"/>
                        <a14:backgroundMark x1="51139" y1="37981" x2="50000" y2="39904"/>
                        <a14:backgroundMark x1="50253" y1="34615" x2="50253" y2="34615"/>
                        <a14:backgroundMark x1="50000" y1="32212" x2="50633" y2="37500"/>
                        <a14:backgroundMark x1="51646" y1="33654" x2="52405" y2="35577"/>
                        <a14:backgroundMark x1="63418" y1="35096" x2="64051" y2="36058"/>
                        <a14:backgroundMark x1="72785" y1="37500" x2="72785" y2="37500"/>
                        <a14:backgroundMark x1="68861" y1="33654" x2="75443" y2="30769"/>
                        <a14:backgroundMark x1="71646" y1="30769" x2="72911" y2="30769"/>
                        <a14:backgroundMark x1="68101" y1="29808" x2="74810" y2="26442"/>
                        <a14:backgroundMark x1="76076" y1="16346" x2="80380" y2="13942"/>
                        <a14:backgroundMark x1="71013" y1="13942" x2="79873" y2="16827"/>
                        <a14:backgroundMark x1="69747" y1="21154" x2="76203" y2="22115"/>
                        <a14:backgroundMark x1="68101" y1="21635" x2="81646" y2="18269"/>
                        <a14:backgroundMark x1="71646" y1="18269" x2="77342" y2="18269"/>
                        <a14:backgroundMark x1="70759" y1="16827" x2="82532" y2="15865"/>
                        <a14:backgroundMark x1="71772" y1="14904" x2="81392" y2="12981"/>
                        <a14:backgroundMark x1="73418" y1="12019" x2="79747" y2="10577"/>
                        <a14:backgroundMark x1="74557" y1="10577" x2="80506" y2="10577"/>
                        <a14:backgroundMark x1="78101" y1="10577" x2="79747" y2="10577"/>
                        <a14:backgroundMark x1="55652" y1="18241" x2="61139" y2="20673"/>
                        <a14:backgroundMark x1="55682" y1="21327" x2="60380" y2="21635"/>
                        <a14:backgroundMark x1="57089" y1="18269" x2="60759" y2="18269"/>
                        <a14:backgroundMark x1="57722" y1="14904" x2="59747" y2="14904"/>
                        <a14:backgroundMark x1="56962" y1="12019" x2="57722" y2="12500"/>
                        <a14:backgroundMark x1="55823" y1="9135" x2="57595" y2="19712"/>
                        <a14:backgroundMark x1="55190" y1="9615" x2="57215" y2="25000"/>
                        <a14:backgroundMark x1="55949" y1="14904" x2="56962" y2="25000"/>
                        <a14:backgroundMark x1="56962" y1="15865" x2="59241" y2="25481"/>
                        <a14:backgroundMark x1="59620" y1="11058" x2="63165" y2="23077"/>
                        <a14:backgroundMark x1="59620" y1="8173" x2="66709" y2="18750"/>
                        <a14:backgroundMark x1="59494" y1="16346" x2="74937" y2="19231"/>
                        <a14:backgroundMark x1="60380" y1="20192" x2="73544" y2="19231"/>
                        <a14:backgroundMark x1="58734" y1="20192" x2="76076" y2="17788"/>
                        <a14:backgroundMark x1="51519" y1="33654" x2="64684" y2="33173"/>
                        <a14:backgroundMark x1="52025" y1="34135" x2="65823" y2="34135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338" t="3187" r="338" b="18285"/>
          <a:stretch/>
        </p:blipFill>
        <p:spPr>
          <a:xfrm>
            <a:off x="914400" y="1828800"/>
            <a:ext cx="7410975" cy="1482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2F7B82-F981-1D91-A968-6A1F7B090F91}"/>
                  </a:ext>
                </a:extLst>
              </p:cNvPr>
              <p:cNvSpPr txBox="1"/>
              <p:nvPr/>
            </p:nvSpPr>
            <p:spPr>
              <a:xfrm>
                <a:off x="663948" y="5139962"/>
                <a:ext cx="7920274" cy="542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4. </a:t>
                </a:r>
                <a:r>
                  <a:rPr lang="en-US" sz="1400" b="1" dirty="0"/>
                  <a:t>Gradient</a:t>
                </a:r>
                <a:r>
                  <a:rPr lang="en-US" sz="1400" dirty="0"/>
                  <a:t> </a:t>
                </a:r>
                <a:r>
                  <a:rPr lang="en-US" sz="1400" b="1" dirty="0"/>
                  <a:t>of the likelihood</a:t>
                </a:r>
                <a:r>
                  <a:rPr lang="en-US" sz="1400" dirty="0"/>
                  <a:t> of the trajectories as the difference between the average of all the trajectories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1400" dirty="0"/>
                  <a:t> and the expected gradient of the reward under the current policy’s distribution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2F7B82-F981-1D91-A968-6A1F7B090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48" y="5139962"/>
                <a:ext cx="7920274" cy="542393"/>
              </a:xfrm>
              <a:prstGeom prst="rect">
                <a:avLst/>
              </a:prstGeom>
              <a:blipFill>
                <a:blip r:embed="rId5"/>
                <a:stretch>
                  <a:fillRect l="-231" t="-2247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486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D534D-CAD2-C6F3-E92B-32B4750E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FD23-4E80-2124-048A-0A9BDE65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Maximum Entropy IRL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3058D-D45F-8205-8E4C-9D4F53B4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8799-A998-F24D-EC20-B2A7F096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768A7-F621-9E90-6BD1-D85DE010B0CA}"/>
              </a:ext>
            </a:extLst>
          </p:cNvPr>
          <p:cNvSpPr txBox="1"/>
          <p:nvPr/>
        </p:nvSpPr>
        <p:spPr>
          <a:xfrm>
            <a:off x="401491" y="1783017"/>
            <a:ext cx="81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55914-31EB-C9DB-1AF3-2A3208869A67}"/>
              </a:ext>
            </a:extLst>
          </p:cNvPr>
          <p:cNvSpPr txBox="1"/>
          <p:nvPr/>
        </p:nvSpPr>
        <p:spPr>
          <a:xfrm>
            <a:off x="548640" y="1280160"/>
            <a:ext cx="7816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approach models the expert’s behavior probabilistically, assuming that the expert chooses trajectories with probabilities proportional to their total reward.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B12470-2417-59ED-3A38-67F34E8A4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" b="97115" l="2152" r="98228">
                        <a14:foregroundMark x1="61021" y1="1929" x2="97848" y2="962"/>
                        <a14:foregroundMark x1="6329" y1="3365" x2="60994" y2="1930"/>
                        <a14:foregroundMark x1="97848" y1="962" x2="99494" y2="99519"/>
                        <a14:foregroundMark x1="99494" y1="99519" x2="506" y2="98558"/>
                        <a14:foregroundMark x1="506" y1="98558" x2="2152" y2="8654"/>
                        <a14:foregroundMark x1="2152" y1="8654" x2="18228" y2="4327"/>
                        <a14:foregroundMark x1="95823" y1="48077" x2="98228" y2="97596"/>
                        <a14:foregroundMark x1="7342" y1="6731" x2="50633" y2="4808"/>
                        <a14:foregroundMark x1="69747" y1="73077" x2="69747" y2="73077"/>
                        <a14:foregroundMark x1="11899" y1="962" x2="33544" y2="89904"/>
                        <a14:foregroundMark x1="52658" y1="15865" x2="53291" y2="21635"/>
                        <a14:foregroundMark x1="52911" y1="12981" x2="53418" y2="19231"/>
                        <a14:foregroundMark x1="53418" y1="10096" x2="53544" y2="23077"/>
                        <a14:backgroundMark x1="78861" y1="12500" x2="71646" y2="15865"/>
                        <a14:backgroundMark x1="66203" y1="16346" x2="72025" y2="15865"/>
                        <a14:backgroundMark x1="62405" y1="14904" x2="67342" y2="14423"/>
                        <a14:backgroundMark x1="60886" y1="14423" x2="65316" y2="13462"/>
                        <a14:backgroundMark x1="58481" y1="13942" x2="61519" y2="15385"/>
                        <a14:backgroundMark x1="57215" y1="16827" x2="62152" y2="16827"/>
                        <a14:backgroundMark x1="55623" y1="15357" x2="60506" y2="14904"/>
                        <a14:backgroundMark x1="56456" y1="13942" x2="60127" y2="14904"/>
                        <a14:backgroundMark x1="56456" y1="12019" x2="58101" y2="15865"/>
                        <a14:backgroundMark x1="56456" y1="11058" x2="57468" y2="19712"/>
                        <a14:backgroundMark x1="62911" y1="14423" x2="70506" y2="10577"/>
                        <a14:backgroundMark x1="68987" y1="16346" x2="73038" y2="13462"/>
                        <a14:backgroundMark x1="72911" y1="15865" x2="75949" y2="13462"/>
                        <a14:backgroundMark x1="75316" y1="18750" x2="77848" y2="16346"/>
                        <a14:backgroundMark x1="79114" y1="13462" x2="79747" y2="11058"/>
                        <a14:backgroundMark x1="72658" y1="15385" x2="76329" y2="12019"/>
                        <a14:backgroundMark x1="60127" y1="32692" x2="66582" y2="41346"/>
                        <a14:backgroundMark x1="59241" y1="36058" x2="60633" y2="36538"/>
                        <a14:backgroundMark x1="57089" y1="36538" x2="66329" y2="36538"/>
                        <a14:backgroundMark x1="55570" y1="36538" x2="65696" y2="35096"/>
                        <a14:backgroundMark x1="57342" y1="37981" x2="66203" y2="37981"/>
                        <a14:backgroundMark x1="60633" y1="38462" x2="75823" y2="37500"/>
                        <a14:backgroundMark x1="65949" y1="37500" x2="73291" y2="34135"/>
                        <a14:backgroundMark x1="52658" y1="35577" x2="58101" y2="36058"/>
                        <a14:backgroundMark x1="53671" y1="39904" x2="61013" y2="39423"/>
                        <a14:backgroundMark x1="52025" y1="39904" x2="60000" y2="37981"/>
                        <a14:backgroundMark x1="55631" y1="16112" x2="60127" y2="12500"/>
                        <a14:backgroundMark x1="55611" y1="14062" x2="68228" y2="16827"/>
                        <a14:backgroundMark x1="56709" y1="16346" x2="72532" y2="13462"/>
                        <a14:backgroundMark x1="55696" y1="13462" x2="64810" y2="12500"/>
                        <a14:backgroundMark x1="64810" y1="12500" x2="75696" y2="13462"/>
                        <a14:backgroundMark x1="64684" y1="13462" x2="80759" y2="10577"/>
                        <a14:backgroundMark x1="67848" y1="11538" x2="81139" y2="11538"/>
                        <a14:backgroundMark x1="56709" y1="11538" x2="64430" y2="11058"/>
                        <a14:backgroundMark x1="64430" y1="11058" x2="73544" y2="12019"/>
                        <a14:backgroundMark x1="55601" y1="13016" x2="58861" y2="12500"/>
                        <a14:backgroundMark x1="56329" y1="7212" x2="57342" y2="18269"/>
                        <a14:backgroundMark x1="52405" y1="29808" x2="53165" y2="40865"/>
                        <a14:backgroundMark x1="51139" y1="34615" x2="51899" y2="43269"/>
                        <a14:backgroundMark x1="51646" y1="31250" x2="52152" y2="37981"/>
                        <a14:backgroundMark x1="51519" y1="31250" x2="51519" y2="39423"/>
                        <a14:backgroundMark x1="50253" y1="31731" x2="70380" y2="39904"/>
                        <a14:backgroundMark x1="70380" y1="39904" x2="72658" y2="35577"/>
                        <a14:backgroundMark x1="73797" y1="36538" x2="66456" y2="35096"/>
                        <a14:backgroundMark x1="72785" y1="36058" x2="71899" y2="36538"/>
                        <a14:backgroundMark x1="75949" y1="32692" x2="70380" y2="35577"/>
                        <a14:backgroundMark x1="74684" y1="33173" x2="75190" y2="31731"/>
                        <a14:backgroundMark x1="58987" y1="30288" x2="58228" y2="30288"/>
                        <a14:backgroundMark x1="75443" y1="26442" x2="57975" y2="31731"/>
                        <a14:backgroundMark x1="73924" y1="31250" x2="58608" y2="36058"/>
                        <a14:backgroundMark x1="75443" y1="36538" x2="58861" y2="37019"/>
                        <a14:backgroundMark x1="74051" y1="31250" x2="59747" y2="33173"/>
                        <a14:backgroundMark x1="71392" y1="32212" x2="56329" y2="32212"/>
                        <a14:backgroundMark x1="73418" y1="32212" x2="52152" y2="34615"/>
                        <a14:backgroundMark x1="70253" y1="29327" x2="53291" y2="31731"/>
                        <a14:backgroundMark x1="53165" y1="30288" x2="49620" y2="30769"/>
                        <a14:backgroundMark x1="52658" y1="30288" x2="50759" y2="34615"/>
                        <a14:backgroundMark x1="51266" y1="34135" x2="49873" y2="37981"/>
                        <a14:backgroundMark x1="52025" y1="32692" x2="50000" y2="41346"/>
                        <a14:backgroundMark x1="52152" y1="37019" x2="51392" y2="42308"/>
                        <a14:backgroundMark x1="51139" y1="37981" x2="50000" y2="39904"/>
                        <a14:backgroundMark x1="50253" y1="34615" x2="50253" y2="34615"/>
                        <a14:backgroundMark x1="50000" y1="32212" x2="50633" y2="37500"/>
                        <a14:backgroundMark x1="51646" y1="33654" x2="52405" y2="35577"/>
                        <a14:backgroundMark x1="63418" y1="35096" x2="64051" y2="36058"/>
                        <a14:backgroundMark x1="72785" y1="37500" x2="72785" y2="37500"/>
                        <a14:backgroundMark x1="68861" y1="33654" x2="75443" y2="30769"/>
                        <a14:backgroundMark x1="71646" y1="30769" x2="72911" y2="30769"/>
                        <a14:backgroundMark x1="68101" y1="29808" x2="74810" y2="26442"/>
                        <a14:backgroundMark x1="76076" y1="16346" x2="80380" y2="13942"/>
                        <a14:backgroundMark x1="71013" y1="13942" x2="79873" y2="16827"/>
                        <a14:backgroundMark x1="69747" y1="21154" x2="76203" y2="22115"/>
                        <a14:backgroundMark x1="68101" y1="21635" x2="81646" y2="18269"/>
                        <a14:backgroundMark x1="71646" y1="18269" x2="77342" y2="18269"/>
                        <a14:backgroundMark x1="70759" y1="16827" x2="82532" y2="15865"/>
                        <a14:backgroundMark x1="71772" y1="14904" x2="81392" y2="12981"/>
                        <a14:backgroundMark x1="73418" y1="12019" x2="79747" y2="10577"/>
                        <a14:backgroundMark x1="74557" y1="10577" x2="80506" y2="10577"/>
                        <a14:backgroundMark x1="78101" y1="10577" x2="79747" y2="10577"/>
                        <a14:backgroundMark x1="55652" y1="18241" x2="61139" y2="20673"/>
                        <a14:backgroundMark x1="55682" y1="21327" x2="60380" y2="21635"/>
                        <a14:backgroundMark x1="57089" y1="18269" x2="60759" y2="18269"/>
                        <a14:backgroundMark x1="57722" y1="14904" x2="59747" y2="14904"/>
                        <a14:backgroundMark x1="56962" y1="12019" x2="57722" y2="12500"/>
                        <a14:backgroundMark x1="55823" y1="9135" x2="57595" y2="19712"/>
                        <a14:backgroundMark x1="55190" y1="9615" x2="57215" y2="25000"/>
                        <a14:backgroundMark x1="55949" y1="14904" x2="56962" y2="25000"/>
                        <a14:backgroundMark x1="56962" y1="15865" x2="59241" y2="25481"/>
                        <a14:backgroundMark x1="59620" y1="11058" x2="63165" y2="23077"/>
                        <a14:backgroundMark x1="59620" y1="8173" x2="66709" y2="18750"/>
                        <a14:backgroundMark x1="59494" y1="16346" x2="74937" y2="19231"/>
                        <a14:backgroundMark x1="60380" y1="20192" x2="73544" y2="19231"/>
                        <a14:backgroundMark x1="58734" y1="20192" x2="76076" y2="17788"/>
                        <a14:backgroundMark x1="51519" y1="33654" x2="64684" y2="33173"/>
                        <a14:backgroundMark x1="52025" y1="34135" x2="65823" y2="34135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338" t="3186" r="338" b="-184"/>
          <a:stretch/>
        </p:blipFill>
        <p:spPr>
          <a:xfrm>
            <a:off x="914400" y="1828800"/>
            <a:ext cx="7410975" cy="1830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41B29D-DAE2-CF07-9A80-3085B41D2B03}"/>
                  </a:ext>
                </a:extLst>
              </p:cNvPr>
              <p:cNvSpPr txBox="1"/>
              <p:nvPr/>
            </p:nvSpPr>
            <p:spPr>
              <a:xfrm>
                <a:off x="711835" y="5883604"/>
                <a:ext cx="78161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5. </a:t>
                </a:r>
                <a:r>
                  <a:rPr lang="en-US" sz="1400" b="1" dirty="0"/>
                  <a:t>Gradient decent step </a:t>
                </a:r>
                <a:r>
                  <a:rPr lang="en-US" sz="1400" dirty="0"/>
                  <a:t>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400" dirty="0"/>
                  <a:t> since we’ve just calculated the gradient of the likelihood</a:t>
                </a:r>
                <a:br>
                  <a:rPr lang="en-US" sz="1400" dirty="0"/>
                </a:br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41B29D-DAE2-CF07-9A80-3085B41D2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35" y="5883604"/>
                <a:ext cx="7816103" cy="523220"/>
              </a:xfrm>
              <a:prstGeom prst="rect">
                <a:avLst/>
              </a:prstGeom>
              <a:blipFill>
                <a:blip r:embed="rId5"/>
                <a:stretch>
                  <a:fillRect l="-234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33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8D870-FDD2-46DF-6A14-FCA581A57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6007A-C315-2CEF-C313-BDD0145F7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Maximum Entropy IRL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9443-44A1-5B7E-24E1-FA08AE0D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9CDD2-EEAC-B772-3270-4BB9B754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EC1F55-8B5B-17BA-FB78-06FDEFC10FFE}"/>
              </a:ext>
            </a:extLst>
          </p:cNvPr>
          <p:cNvSpPr txBox="1"/>
          <p:nvPr/>
        </p:nvSpPr>
        <p:spPr>
          <a:xfrm>
            <a:off x="401491" y="1783017"/>
            <a:ext cx="81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1EE37-5F2B-551C-6144-4AE780BFD1F2}"/>
              </a:ext>
            </a:extLst>
          </p:cNvPr>
          <p:cNvSpPr txBox="1"/>
          <p:nvPr/>
        </p:nvSpPr>
        <p:spPr>
          <a:xfrm>
            <a:off x="548640" y="1280160"/>
            <a:ext cx="7816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This approach models the expert’s behavior probabilistically, assuming that the expert chooses trajectories with probabilities proportional to their total reward.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A762EE-CD18-EDA7-6328-42E2F6398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" b="97115" l="2152" r="98228">
                        <a14:foregroundMark x1="61021" y1="1929" x2="97848" y2="962"/>
                        <a14:foregroundMark x1="6329" y1="3365" x2="60994" y2="1930"/>
                        <a14:foregroundMark x1="97848" y1="962" x2="99494" y2="99519"/>
                        <a14:foregroundMark x1="99494" y1="99519" x2="506" y2="98558"/>
                        <a14:foregroundMark x1="506" y1="98558" x2="2152" y2="8654"/>
                        <a14:foregroundMark x1="2152" y1="8654" x2="18228" y2="4327"/>
                        <a14:foregroundMark x1="95823" y1="48077" x2="98228" y2="97596"/>
                        <a14:foregroundMark x1="7342" y1="6731" x2="50633" y2="4808"/>
                        <a14:foregroundMark x1="69747" y1="73077" x2="69747" y2="73077"/>
                        <a14:foregroundMark x1="11899" y1="962" x2="33544" y2="89904"/>
                        <a14:foregroundMark x1="52658" y1="15865" x2="53291" y2="21635"/>
                        <a14:foregroundMark x1="52911" y1="12981" x2="53418" y2="19231"/>
                        <a14:foregroundMark x1="53418" y1="10096" x2="53544" y2="23077"/>
                        <a14:backgroundMark x1="78861" y1="12500" x2="71646" y2="15865"/>
                        <a14:backgroundMark x1="66203" y1="16346" x2="72025" y2="15865"/>
                        <a14:backgroundMark x1="62405" y1="14904" x2="67342" y2="14423"/>
                        <a14:backgroundMark x1="60886" y1="14423" x2="65316" y2="13462"/>
                        <a14:backgroundMark x1="58481" y1="13942" x2="61519" y2="15385"/>
                        <a14:backgroundMark x1="57215" y1="16827" x2="62152" y2="16827"/>
                        <a14:backgroundMark x1="55623" y1="15357" x2="60506" y2="14904"/>
                        <a14:backgroundMark x1="56456" y1="13942" x2="60127" y2="14904"/>
                        <a14:backgroundMark x1="56456" y1="12019" x2="58101" y2="15865"/>
                        <a14:backgroundMark x1="56456" y1="11058" x2="57468" y2="19712"/>
                        <a14:backgroundMark x1="62911" y1="14423" x2="70506" y2="10577"/>
                        <a14:backgroundMark x1="68987" y1="16346" x2="73038" y2="13462"/>
                        <a14:backgroundMark x1="72911" y1="15865" x2="75949" y2="13462"/>
                        <a14:backgroundMark x1="75316" y1="18750" x2="77848" y2="16346"/>
                        <a14:backgroundMark x1="79114" y1="13462" x2="79747" y2="11058"/>
                        <a14:backgroundMark x1="72658" y1="15385" x2="76329" y2="12019"/>
                        <a14:backgroundMark x1="60127" y1="32692" x2="66582" y2="41346"/>
                        <a14:backgroundMark x1="59241" y1="36058" x2="60633" y2="36538"/>
                        <a14:backgroundMark x1="57089" y1="36538" x2="66329" y2="36538"/>
                        <a14:backgroundMark x1="55570" y1="36538" x2="65696" y2="35096"/>
                        <a14:backgroundMark x1="57342" y1="37981" x2="66203" y2="37981"/>
                        <a14:backgroundMark x1="60633" y1="38462" x2="75823" y2="37500"/>
                        <a14:backgroundMark x1="65949" y1="37500" x2="73291" y2="34135"/>
                        <a14:backgroundMark x1="52658" y1="35577" x2="58101" y2="36058"/>
                        <a14:backgroundMark x1="53671" y1="39904" x2="61013" y2="39423"/>
                        <a14:backgroundMark x1="52025" y1="39904" x2="60000" y2="37981"/>
                        <a14:backgroundMark x1="55631" y1="16112" x2="60127" y2="12500"/>
                        <a14:backgroundMark x1="55611" y1="14062" x2="68228" y2="16827"/>
                        <a14:backgroundMark x1="56709" y1="16346" x2="72532" y2="13462"/>
                        <a14:backgroundMark x1="55696" y1="13462" x2="64810" y2="12500"/>
                        <a14:backgroundMark x1="64810" y1="12500" x2="75696" y2="13462"/>
                        <a14:backgroundMark x1="64684" y1="13462" x2="80759" y2="10577"/>
                        <a14:backgroundMark x1="67848" y1="11538" x2="81139" y2="11538"/>
                        <a14:backgroundMark x1="56709" y1="11538" x2="64430" y2="11058"/>
                        <a14:backgroundMark x1="64430" y1="11058" x2="73544" y2="12019"/>
                        <a14:backgroundMark x1="55601" y1="13016" x2="58861" y2="12500"/>
                        <a14:backgroundMark x1="56329" y1="7212" x2="57342" y2="18269"/>
                        <a14:backgroundMark x1="52405" y1="29808" x2="53165" y2="40865"/>
                        <a14:backgroundMark x1="51139" y1="34615" x2="51899" y2="43269"/>
                        <a14:backgroundMark x1="51646" y1="31250" x2="52152" y2="37981"/>
                        <a14:backgroundMark x1="51519" y1="31250" x2="51519" y2="39423"/>
                        <a14:backgroundMark x1="50253" y1="31731" x2="70380" y2="39904"/>
                        <a14:backgroundMark x1="70380" y1="39904" x2="72658" y2="35577"/>
                        <a14:backgroundMark x1="73797" y1="36538" x2="66456" y2="35096"/>
                        <a14:backgroundMark x1="72785" y1="36058" x2="71899" y2="36538"/>
                        <a14:backgroundMark x1="75949" y1="32692" x2="70380" y2="35577"/>
                        <a14:backgroundMark x1="74684" y1="33173" x2="75190" y2="31731"/>
                        <a14:backgroundMark x1="58987" y1="30288" x2="58228" y2="30288"/>
                        <a14:backgroundMark x1="75443" y1="26442" x2="57975" y2="31731"/>
                        <a14:backgroundMark x1="73924" y1="31250" x2="58608" y2="36058"/>
                        <a14:backgroundMark x1="75443" y1="36538" x2="58861" y2="37019"/>
                        <a14:backgroundMark x1="74051" y1="31250" x2="59747" y2="33173"/>
                        <a14:backgroundMark x1="71392" y1="32212" x2="56329" y2="32212"/>
                        <a14:backgroundMark x1="73418" y1="32212" x2="52152" y2="34615"/>
                        <a14:backgroundMark x1="70253" y1="29327" x2="53291" y2="31731"/>
                        <a14:backgroundMark x1="53165" y1="30288" x2="49620" y2="30769"/>
                        <a14:backgroundMark x1="52658" y1="30288" x2="50759" y2="34615"/>
                        <a14:backgroundMark x1="51266" y1="34135" x2="49873" y2="37981"/>
                        <a14:backgroundMark x1="52025" y1="32692" x2="50000" y2="41346"/>
                        <a14:backgroundMark x1="52152" y1="37019" x2="51392" y2="42308"/>
                        <a14:backgroundMark x1="51139" y1="37981" x2="50000" y2="39904"/>
                        <a14:backgroundMark x1="50253" y1="34615" x2="50253" y2="34615"/>
                        <a14:backgroundMark x1="50000" y1="32212" x2="50633" y2="37500"/>
                        <a14:backgroundMark x1="51646" y1="33654" x2="52405" y2="35577"/>
                        <a14:backgroundMark x1="63418" y1="35096" x2="64051" y2="36058"/>
                        <a14:backgroundMark x1="72785" y1="37500" x2="72785" y2="37500"/>
                        <a14:backgroundMark x1="68861" y1="33654" x2="75443" y2="30769"/>
                        <a14:backgroundMark x1="71646" y1="30769" x2="72911" y2="30769"/>
                        <a14:backgroundMark x1="68101" y1="29808" x2="74810" y2="26442"/>
                        <a14:backgroundMark x1="76076" y1="16346" x2="80380" y2="13942"/>
                        <a14:backgroundMark x1="71013" y1="13942" x2="79873" y2="16827"/>
                        <a14:backgroundMark x1="69747" y1="21154" x2="76203" y2="22115"/>
                        <a14:backgroundMark x1="68101" y1="21635" x2="81646" y2="18269"/>
                        <a14:backgroundMark x1="71646" y1="18269" x2="77342" y2="18269"/>
                        <a14:backgroundMark x1="70759" y1="16827" x2="82532" y2="15865"/>
                        <a14:backgroundMark x1="71772" y1="14904" x2="81392" y2="12981"/>
                        <a14:backgroundMark x1="73418" y1="12019" x2="79747" y2="10577"/>
                        <a14:backgroundMark x1="74557" y1="10577" x2="80506" y2="10577"/>
                        <a14:backgroundMark x1="78101" y1="10577" x2="79747" y2="10577"/>
                        <a14:backgroundMark x1="55652" y1="18241" x2="61139" y2="20673"/>
                        <a14:backgroundMark x1="55682" y1="21327" x2="60380" y2="21635"/>
                        <a14:backgroundMark x1="57089" y1="18269" x2="60759" y2="18269"/>
                        <a14:backgroundMark x1="57722" y1="14904" x2="59747" y2="14904"/>
                        <a14:backgroundMark x1="56962" y1="12019" x2="57722" y2="12500"/>
                        <a14:backgroundMark x1="55823" y1="9135" x2="57595" y2="19712"/>
                        <a14:backgroundMark x1="55190" y1="9615" x2="57215" y2="25000"/>
                        <a14:backgroundMark x1="55949" y1="14904" x2="56962" y2="25000"/>
                        <a14:backgroundMark x1="56962" y1="15865" x2="59241" y2="25481"/>
                        <a14:backgroundMark x1="59620" y1="11058" x2="63165" y2="23077"/>
                        <a14:backgroundMark x1="59620" y1="8173" x2="66709" y2="18750"/>
                        <a14:backgroundMark x1="59494" y1="16346" x2="74937" y2="19231"/>
                        <a14:backgroundMark x1="60380" y1="20192" x2="73544" y2="19231"/>
                        <a14:backgroundMark x1="58734" y1="20192" x2="76076" y2="17788"/>
                        <a14:backgroundMark x1="51519" y1="33654" x2="64684" y2="33173"/>
                        <a14:backgroundMark x1="52025" y1="34135" x2="65823" y2="34135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338" t="3187" r="338" b="-509"/>
          <a:stretch/>
        </p:blipFill>
        <p:spPr>
          <a:xfrm>
            <a:off x="914400" y="1828800"/>
            <a:ext cx="7410975" cy="1836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1936EE-9ACD-3FBD-49EA-BFA20EDAC94D}"/>
                  </a:ext>
                </a:extLst>
              </p:cNvPr>
              <p:cNvSpPr txBox="1"/>
              <p:nvPr/>
            </p:nvSpPr>
            <p:spPr>
              <a:xfrm>
                <a:off x="699244" y="3781925"/>
                <a:ext cx="781610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1. </a:t>
                </a:r>
                <a:r>
                  <a:rPr lang="en-US" sz="1400" b="1" dirty="0"/>
                  <a:t>Backwards message</a:t>
                </a:r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|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/>
                  <a:t>  </a:t>
                </a:r>
              </a:p>
              <a:p>
                <a:r>
                  <a:rPr lang="en-US" sz="1400" dirty="0"/>
                  <a:t>	Probability being optimal now until the end of trajectory given state and action, you’re in. </a:t>
                </a:r>
                <a:br>
                  <a:rPr lang="en-US" sz="1400" dirty="0"/>
                </a:br>
                <a:r>
                  <a:rPr lang="en-US" sz="1400" dirty="0"/>
                  <a:t>		Using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400" dirty="0"/>
                  <a:t>, you can calculate the optimal policy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1936EE-9ACD-3FBD-49EA-BFA20EDAC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4" y="3781925"/>
                <a:ext cx="7816103" cy="738664"/>
              </a:xfrm>
              <a:prstGeom prst="rect">
                <a:avLst/>
              </a:prstGeom>
              <a:blipFill>
                <a:blip r:embed="rId5"/>
                <a:stretch>
                  <a:fillRect l="-234" t="-820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68C16-3936-CB90-1FE1-54C78FE15D3B}"/>
                  </a:ext>
                </a:extLst>
              </p:cNvPr>
              <p:cNvSpPr txBox="1"/>
              <p:nvPr/>
            </p:nvSpPr>
            <p:spPr>
              <a:xfrm>
                <a:off x="699244" y="4448656"/>
                <a:ext cx="781610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2. </a:t>
                </a:r>
                <a:r>
                  <a:rPr lang="en-US" sz="1400" b="1" dirty="0"/>
                  <a:t>Forward message</a:t>
                </a:r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/>
                  <a:t>  </a:t>
                </a:r>
                <a:br>
                  <a:rPr lang="en-US" sz="1400" dirty="0"/>
                </a:br>
                <a:r>
                  <a:rPr lang="en-US" sz="1400" dirty="0"/>
                  <a:t>	Tells you what is the probability of landing in a particular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400" dirty="0"/>
                  <a:t> if you were optimal 		through time step t-1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68C16-3936-CB90-1FE1-54C78FE1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4" y="4448656"/>
                <a:ext cx="7816103" cy="738664"/>
              </a:xfrm>
              <a:prstGeom prst="rect">
                <a:avLst/>
              </a:prstGeom>
              <a:blipFill>
                <a:blip r:embed="rId6"/>
                <a:stretch>
                  <a:fillRect l="-234"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F24463-2712-C496-19D0-51928A70BDE3}"/>
                  </a:ext>
                </a:extLst>
              </p:cNvPr>
              <p:cNvSpPr txBox="1"/>
              <p:nvPr/>
            </p:nvSpPr>
            <p:spPr>
              <a:xfrm>
                <a:off x="663945" y="5409548"/>
                <a:ext cx="7920277" cy="542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4. </a:t>
                </a:r>
                <a:r>
                  <a:rPr lang="en-US" sz="1400" b="1" dirty="0"/>
                  <a:t>Gradient</a:t>
                </a:r>
                <a:r>
                  <a:rPr lang="en-US" sz="1400" dirty="0"/>
                  <a:t> </a:t>
                </a:r>
                <a:r>
                  <a:rPr lang="en-US" sz="1400" b="1" dirty="0"/>
                  <a:t>of the likelihood</a:t>
                </a:r>
                <a:r>
                  <a:rPr lang="en-US" sz="1400" dirty="0"/>
                  <a:t> of the trajectories as the difference between the average of all the trajectories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1400" dirty="0"/>
                  <a:t> and the expected gradient of the reward under the current policy’s distribution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F24463-2712-C496-19D0-51928A70B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45" y="5409548"/>
                <a:ext cx="7920277" cy="542393"/>
              </a:xfrm>
              <a:prstGeom prst="rect">
                <a:avLst/>
              </a:prstGeom>
              <a:blipFill>
                <a:blip r:embed="rId7"/>
                <a:stretch>
                  <a:fillRect l="-231" t="-1124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6FD60C-39AA-ADA7-48A8-C0CC3DD9CFF8}"/>
                  </a:ext>
                </a:extLst>
              </p:cNvPr>
              <p:cNvSpPr txBox="1"/>
              <p:nvPr/>
            </p:nvSpPr>
            <p:spPr>
              <a:xfrm>
                <a:off x="663944" y="5895297"/>
                <a:ext cx="78161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5. </a:t>
                </a:r>
                <a:r>
                  <a:rPr lang="en-US" sz="1400" b="1" dirty="0"/>
                  <a:t>Gradient decent</a:t>
                </a:r>
                <a:r>
                  <a:rPr lang="en-US" sz="1400" dirty="0"/>
                  <a:t> step 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400" dirty="0"/>
                  <a:t> since we’ve just calculated the gradient of the likelihood</a:t>
                </a:r>
                <a:br>
                  <a:rPr lang="en-US" sz="1400" dirty="0"/>
                </a:br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6FD60C-39AA-ADA7-48A8-C0CC3DD9C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44" y="5895297"/>
                <a:ext cx="7816103" cy="523220"/>
              </a:xfrm>
              <a:prstGeom prst="rect">
                <a:avLst/>
              </a:prstGeom>
              <a:blipFill>
                <a:blip r:embed="rId8"/>
                <a:stretch>
                  <a:fillRect l="-234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3E45407-C9F5-B172-3A01-8EA17895BBDC}"/>
              </a:ext>
            </a:extLst>
          </p:cNvPr>
          <p:cNvSpPr txBox="1"/>
          <p:nvPr/>
        </p:nvSpPr>
        <p:spPr>
          <a:xfrm>
            <a:off x="663944" y="5120944"/>
            <a:ext cx="7816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3. </a:t>
            </a:r>
            <a:r>
              <a:rPr lang="en-US" sz="1400" b="1" dirty="0"/>
              <a:t>Soft Occupancy</a:t>
            </a:r>
            <a:r>
              <a:rPr lang="en-US" sz="1400" dirty="0"/>
              <a:t>: This gives you the expected </a:t>
            </a:r>
            <a:r>
              <a:rPr lang="en-US" sz="1400" b="1" dirty="0"/>
              <a:t>state-action occupancy </a:t>
            </a: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B13D9098-574A-3F23-4109-E4A7FEAB696D}"/>
              </a:ext>
            </a:extLst>
          </p:cNvPr>
          <p:cNvSpPr/>
          <p:nvPr/>
        </p:nvSpPr>
        <p:spPr>
          <a:xfrm rot="16356939">
            <a:off x="-23012" y="2550422"/>
            <a:ext cx="1476579" cy="353010"/>
          </a:xfrm>
          <a:prstGeom prst="curved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64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64A9EE3-8217-1A69-D1C9-CBA532356603}"/>
              </a:ext>
            </a:extLst>
          </p:cNvPr>
          <p:cNvSpPr txBox="1"/>
          <p:nvPr/>
        </p:nvSpPr>
        <p:spPr>
          <a:xfrm>
            <a:off x="401489" y="1674674"/>
            <a:ext cx="81827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FontTx/>
              <a:buAutoNum type="arabicPeriod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need to manually design reward function to define a task [1]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AutoNum type="arabicPeriod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the reward function from observing an expert, and then use reinforcement learning to re-optimize the reward function [1]</a:t>
            </a:r>
          </a:p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736" y="719925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Introduction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A0444-2F17-D3C8-D150-45BB7E446941}"/>
              </a:ext>
            </a:extLst>
          </p:cNvPr>
          <p:cNvSpPr txBox="1"/>
          <p:nvPr/>
        </p:nvSpPr>
        <p:spPr>
          <a:xfrm>
            <a:off x="6773334" y="6090262"/>
            <a:ext cx="1185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Image Credit</a:t>
            </a:r>
            <a:r>
              <a:rPr lang="en-US" sz="105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[2]</a:t>
            </a:r>
          </a:p>
        </p:txBody>
      </p:sp>
      <p:pic>
        <p:nvPicPr>
          <p:cNvPr id="8" name="Picture 7" descr="A black screen with blue text&#10;&#10;AI-generated content may be incorrect.">
            <a:extLst>
              <a:ext uri="{FF2B5EF4-FFF2-40B4-BE49-F238E27FC236}">
                <a16:creationId xmlns:a16="http://schemas.microsoft.com/office/drawing/2014/main" id="{15E3BF4E-9EA0-8AFD-5337-B335DAE8C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12" y="3318559"/>
            <a:ext cx="7270286" cy="21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00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CCF1A-8BBB-8194-0E85-6B7A0570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5/15/2025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86638-9B4B-2C7C-9A08-94E60513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848131-24FD-D2F6-1C51-5410ABB3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1" y="539532"/>
            <a:ext cx="8686007" cy="704093"/>
          </a:xfrm>
        </p:spPr>
        <p:txBody>
          <a:bodyPr>
            <a:normAutofit/>
          </a:bodyPr>
          <a:lstStyle/>
          <a:p>
            <a:r>
              <a:rPr lang="en-US" sz="2400" dirty="0"/>
              <a:t>To Apply this in large and continuous state and action spaces</a:t>
            </a:r>
            <a:endParaRPr lang="en-US" sz="3200" dirty="0"/>
          </a:p>
        </p:txBody>
      </p:sp>
      <p:pic>
        <p:nvPicPr>
          <p:cNvPr id="8" name="Online Media 7" title="CS 285: Lecture 20, Inverse Reinforcement Learning, Part 3">
            <a:hlinkClick r:id="" action="ppaction://media"/>
            <a:extLst>
              <a:ext uri="{FF2B5EF4-FFF2-40B4-BE49-F238E27FC236}">
                <a16:creationId xmlns:a16="http://schemas.microsoft.com/office/drawing/2014/main" id="{BE921B52-8514-7CE0-1CBC-E8240E1D7E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501" y="1196244"/>
            <a:ext cx="9066998" cy="51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7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References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AB939-284C-5869-C3A0-99B9BEA17740}"/>
              </a:ext>
            </a:extLst>
          </p:cNvPr>
          <p:cNvSpPr txBox="1"/>
          <p:nvPr/>
        </p:nvSpPr>
        <p:spPr>
          <a:xfrm>
            <a:off x="628650" y="1578567"/>
            <a:ext cx="76314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algn="just">
              <a:buFont typeface="+mj-lt"/>
              <a:buAutoNum type="arabicPeriod"/>
            </a:pPr>
            <a:endParaRPr lang="en-US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en-US" sz="1200" b="1" i="0" dirty="0">
                <a:effectLst/>
                <a:latin typeface="Roboto" panose="02000000000000000000" pitchFamily="2" charset="0"/>
              </a:rPr>
              <a:t>CS 285: Lecture 20, Inverse Reinforcement Learning,</a:t>
            </a:r>
            <a:r>
              <a:rPr lang="en-US" sz="1200" b="1" dirty="0">
                <a:latin typeface="Roboto" panose="02000000000000000000" pitchFamily="2" charset="0"/>
              </a:rPr>
              <a:t> UC Berkeley EECS</a:t>
            </a:r>
            <a:r>
              <a:rPr lang="en-US" sz="1200" b="1" i="0" dirty="0">
                <a:effectLst/>
                <a:latin typeface="Roboto" panose="02000000000000000000" pitchFamily="2" charset="0"/>
              </a:rPr>
              <a:t>, Inverse Reinforcement Learning, </a:t>
            </a:r>
            <a:r>
              <a:rPr lang="en-US" sz="1200" b="1" dirty="0">
                <a:latin typeface="Roboto" panose="02000000000000000000" pitchFamily="2" charset="0"/>
                <a:hlinkClick r:id="rId3"/>
              </a:rPr>
              <a:t>https://people.eecs.berkeley.edu/~pabbeel/cs287-fa12/slides/inverseRL.pdf</a:t>
            </a:r>
            <a:endParaRPr lang="en-US" sz="1200" b="1" dirty="0">
              <a:latin typeface="Roboto" panose="02000000000000000000" pitchFamily="2" charset="0"/>
            </a:endParaRP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https://rail.eecs.berkeley.edu/deeprlcourse/deeprlcourse/static/slides/lec-20.pdf</a:t>
            </a:r>
            <a:endParaRPr lang="en-US" sz="1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1200" b="1" dirty="0">
                <a:latin typeface="Roboto" panose="02000000000000000000" pitchFamily="2" charset="0"/>
              </a:rPr>
              <a:t>16-831 Intro to Robot Learning, </a:t>
            </a:r>
            <a:r>
              <a:rPr lang="en-US" sz="1200" b="1" dirty="0">
                <a:latin typeface="Roboto" panose="02000000000000000000" pitchFamily="2" charset="0"/>
                <a:hlinkClick r:id="rId5"/>
              </a:rPr>
              <a:t>https://drive.google.com/file/d/1_Mm96iscd10zhN4eK4fbnGqzHZpceV1h/view</a:t>
            </a:r>
            <a:endParaRPr lang="en-US" sz="1200" b="1" i="0" dirty="0">
              <a:effectLst/>
              <a:latin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1200" b="1" i="0" dirty="0">
                <a:effectLst/>
                <a:latin typeface="Roboto" panose="02000000000000000000" pitchFamily="2" charset="0"/>
              </a:rPr>
              <a:t>Inverse RL, 2020, S Vaidyanath </a:t>
            </a:r>
            <a:r>
              <a:rPr lang="en-US" sz="1200" b="1" i="0" dirty="0">
                <a:effectLst/>
                <a:latin typeface="Roboto" panose="02000000000000000000" pitchFamily="2" charset="0"/>
                <a:hlinkClick r:id="rId6"/>
              </a:rPr>
              <a:t>https://skandavaidyanath.github.io/post/inverse-rl-paper/</a:t>
            </a:r>
            <a:endParaRPr lang="en-US" sz="1200" b="1" i="0" dirty="0">
              <a:effectLst/>
              <a:latin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1200" b="1" i="0" dirty="0" err="1">
                <a:effectLst/>
                <a:latin typeface="Roboto" panose="02000000000000000000" pitchFamily="2" charset="0"/>
              </a:rPr>
              <a:t>MaximumEntropy</a:t>
            </a:r>
            <a:r>
              <a:rPr lang="en-US" sz="1200" b="1" i="0" dirty="0">
                <a:effectLst/>
                <a:latin typeface="Roboto" panose="02000000000000000000" pitchFamily="2" charset="0"/>
              </a:rPr>
              <a:t> Inverse Reinforcement Learning</a:t>
            </a:r>
            <a:r>
              <a:rPr lang="en-US" sz="1200" b="1" dirty="0">
                <a:latin typeface="Roboto" panose="02000000000000000000" pitchFamily="2" charset="0"/>
              </a:rPr>
              <a:t>, CMU Paper </a:t>
            </a:r>
            <a:r>
              <a:rPr lang="en-US" sz="1200" b="1" dirty="0">
                <a:latin typeface="Roboto" panose="02000000000000000000" pitchFamily="2" charset="0"/>
                <a:hlinkClick r:id="rId7"/>
              </a:rPr>
              <a:t>https://www.cs.cmu.edu/~bziebart/publications/maximum-entropy-inverse-reinforcement-learning.pdf</a:t>
            </a:r>
            <a:endParaRPr lang="en-US" sz="1200" b="1" dirty="0">
              <a:latin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1200" b="1" i="0" dirty="0">
                <a:effectLst/>
                <a:latin typeface="Roboto" panose="02000000000000000000" pitchFamily="2" charset="0"/>
              </a:rPr>
              <a:t>End</a:t>
            </a:r>
            <a:r>
              <a:rPr lang="en-US" sz="1200" b="1" dirty="0">
                <a:latin typeface="Roboto" panose="02000000000000000000" pitchFamily="2" charset="0"/>
              </a:rPr>
              <a:t>-to-end Driving via Conditional Imitation Learning </a:t>
            </a:r>
            <a:r>
              <a:rPr lang="en-US" sz="1200" b="1" dirty="0">
                <a:latin typeface="Roboto" panose="02000000000000000000" pitchFamily="2" charset="0"/>
                <a:hlinkClick r:id="rId8"/>
              </a:rPr>
              <a:t>https://arxiv.org/pdf/1710.02410</a:t>
            </a:r>
            <a:endParaRPr lang="en-US" sz="1200" b="1" dirty="0">
              <a:latin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1200" b="1" i="0" dirty="0">
                <a:effectLst/>
                <a:latin typeface="Roboto" panose="02000000000000000000" pitchFamily="2" charset="0"/>
              </a:rPr>
              <a:t>Knowledge Base IRL </a:t>
            </a:r>
            <a:r>
              <a:rPr lang="en-US" sz="1200" b="1" i="0" dirty="0">
                <a:effectLst/>
                <a:latin typeface="Roboto" panose="02000000000000000000" pitchFamily="2" charset="0"/>
                <a:hlinkClick r:id="rId9"/>
              </a:rPr>
              <a:t>https://github.com/apexrl/Imitation-Learning-Paper-Lists?tab=readme-ov-file#inverse-rl</a:t>
            </a:r>
            <a:endParaRPr lang="en-US" sz="1200" b="1" i="0" dirty="0">
              <a:effectLst/>
              <a:latin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en-US" sz="1600" b="1" i="0" dirty="0">
              <a:effectLst/>
              <a:latin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66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1D4C6-98CA-63AE-3A14-164945D12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12174-C0FC-88F1-99C7-A9F9F1AD4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42301-6763-89FF-F935-FE50D555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06541-5767-5E77-0DC9-CE5B8D900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3" b="94681" l="1278" r="95634">
                        <a14:foregroundMark x1="12567" y1="4468" x2="15548" y2="32979"/>
                        <a14:foregroundMark x1="15548" y1="32979" x2="30351" y2="70638"/>
                        <a14:foregroundMark x1="4686" y1="7447" x2="5964" y2="55532"/>
                        <a14:foregroundMark x1="94249" y1="22979" x2="95740" y2="43404"/>
                        <a14:foregroundMark x1="33014" y1="48511" x2="40469" y2="48085"/>
                        <a14:foregroundMark x1="36635" y1="37660" x2="35037" y2="52340"/>
                        <a14:foregroundMark x1="35037" y1="52340" x2="35463" y2="55106"/>
                        <a14:foregroundMark x1="36422" y1="37447" x2="34505" y2="58298"/>
                        <a14:foregroundMark x1="37913" y1="30851" x2="32907" y2="57234"/>
                        <a14:foregroundMark x1="32907" y1="57234" x2="35144" y2="42766"/>
                        <a14:foregroundMark x1="35144" y1="42766" x2="34718" y2="55532"/>
                        <a14:foregroundMark x1="34718" y1="55532" x2="35889" y2="34468"/>
                        <a14:foregroundMark x1="31416" y1="58298" x2="34931" y2="60426"/>
                        <a14:foregroundMark x1="1278" y1="6170" x2="24281" y2="4681"/>
                        <a14:foregroundMark x1="24281" y1="4681" x2="81683" y2="24043"/>
                        <a14:foregroundMark x1="81683" y1="24043" x2="81896" y2="75532"/>
                        <a14:foregroundMark x1="81896" y1="75532" x2="79306" y2="75428"/>
                        <a14:foregroundMark x1="18114" y1="71941" x2="10863" y2="53830"/>
                        <a14:foregroundMark x1="89244" y1="10213" x2="94782" y2="18723"/>
                        <a14:foregroundMark x1="94782" y1="18723" x2="99255" y2="43404"/>
                        <a14:foregroundMark x1="81011" y1="91668" x2="79872" y2="94681"/>
                        <a14:foregroundMark x1="82556" y1="87580" x2="81430" y2="90558"/>
                        <a14:foregroundMark x1="99255" y1="43404" x2="84324" y2="82904"/>
                        <a14:foregroundMark x1="14792" y1="85158" x2="12542" y2="84829"/>
                        <a14:foregroundMark x1="79872" y1="94681" x2="79389" y2="94610"/>
                        <a14:backgroundMark x1="93291" y1="97234" x2="95634" y2="99574"/>
                        <a14:backgroundMark x1="96060" y1="94255" x2="93397" y2="96383"/>
                        <a14:backgroundMark x1="86688" y1="89362" x2="87114" y2="99574"/>
                        <a14:backgroundMark x1="86901" y1="90000" x2="98829" y2="86170"/>
                        <a14:backgroundMark x1="99468" y1="82340" x2="89137" y2="85319"/>
                        <a14:backgroundMark x1="89137" y1="85319" x2="84771" y2="98511"/>
                        <a14:backgroundMark x1="84771" y1="98511" x2="84771" y2="99362"/>
                        <a14:backgroundMark x1="5751" y1="80426" x2="20447" y2="99362"/>
                        <a14:backgroundMark x1="17039" y1="79149" x2="42386" y2="97234"/>
                        <a14:backgroundMark x1="30351" y1="84681" x2="64750" y2="92340"/>
                        <a14:backgroundMark x1="41960" y1="80851" x2="76464" y2="86809"/>
                        <a14:backgroundMark x1="9265" y1="74894" x2="83067" y2="81064"/>
                        <a14:backgroundMark x1="83067" y1="81064" x2="76358" y2="95957"/>
                        <a14:backgroundMark x1="76358" y1="95957" x2="24814" y2="98085"/>
                        <a14:backgroundMark x1="24814" y1="98085" x2="5325" y2="87234"/>
                        <a14:backgroundMark x1="5325" y1="87234" x2="9478" y2="77660"/>
                        <a14:backgroundMark x1="9478" y1="77660" x2="9478" y2="77660"/>
                        <a14:backgroundMark x1="7348" y1="75532" x2="13738" y2="95106"/>
                        <a14:backgroundMark x1="13738" y1="95106" x2="32481" y2="97447"/>
                        <a14:backgroundMark x1="4899" y1="72766" x2="2769" y2="87447"/>
                        <a14:backgroundMark x1="2769" y1="87447" x2="9052" y2="98936"/>
                        <a14:backgroundMark x1="9052" y1="98936" x2="11076" y2="97447"/>
                        <a14:backgroundMark x1="3408" y1="74468" x2="26092" y2="75319"/>
                        <a14:backgroundMark x1="26092" y1="75319" x2="76890" y2="74043"/>
                        <a14:backgroundMark x1="76890" y1="74043" x2="80724" y2="88511"/>
                        <a14:backgroundMark x1="80724" y1="88511" x2="39191" y2="98511"/>
                        <a14:backgroundMark x1="39191" y1="98511" x2="39191" y2="98511"/>
                        <a14:backgroundMark x1="76890" y1="89574" x2="34931" y2="94043"/>
                        <a14:backgroundMark x1="73376" y1="78298" x2="49627" y2="88936"/>
                        <a14:backgroundMark x1="49627" y1="88936" x2="10330" y2="78298"/>
                        <a14:backgroundMark x1="10330" y1="78298" x2="9052" y2="72340"/>
                        <a14:backgroundMark x1="3940" y1="78085" x2="5857" y2="98936"/>
                        <a14:backgroundMark x1="6283" y1="79149" x2="7881" y2="97872"/>
                        <a14:backgroundMark x1="8733" y1="74255" x2="11395" y2="93830"/>
                        <a14:backgroundMark x1="15868" y1="84894" x2="17785" y2="97021"/>
                        <a14:backgroundMark x1="18424" y1="81702" x2="20980" y2="92766"/>
                        <a14:backgroundMark x1="24494" y1="84468" x2="27157" y2="95532"/>
                        <a14:backgroundMark x1="26731" y1="83191" x2="18530" y2="91064"/>
                        <a14:backgroundMark x1="18530" y1="91064" x2="13419" y2="80426"/>
                        <a14:backgroundMark x1="13419" y1="80426" x2="25027" y2="88511"/>
                        <a14:backgroundMark x1="18317" y1="86596" x2="18317" y2="86596"/>
                      </a14:backgroundRemoval>
                    </a14:imgEffect>
                  </a14:imgLayer>
                </a14:imgProps>
              </a:ext>
            </a:extLst>
          </a:blip>
          <a:srcRect l="-300" t="190" r="6600" b="27749"/>
          <a:stretch/>
        </p:blipFill>
        <p:spPr>
          <a:xfrm>
            <a:off x="393192" y="1337140"/>
            <a:ext cx="8357616" cy="33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9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9B498-A355-5F93-DF27-991195585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C35C189-4EC7-10DD-23CD-FF097D22C1C9}"/>
              </a:ext>
            </a:extLst>
          </p:cNvPr>
          <p:cNvSpPr txBox="1"/>
          <p:nvPr/>
        </p:nvSpPr>
        <p:spPr>
          <a:xfrm>
            <a:off x="866394" y="1860832"/>
            <a:ext cx="818273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imitation learning:  (Behavior Cloning) </a:t>
            </a:r>
          </a:p>
          <a:p>
            <a:pPr algn="just">
              <a:spcAft>
                <a:spcPts val="1500"/>
              </a:spcAft>
            </a:pP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Copy the actions performed by the expert (joint movements)</a:t>
            </a:r>
          </a:p>
          <a:p>
            <a:pPr algn="just">
              <a:spcAft>
                <a:spcPts val="1500"/>
              </a:spcAft>
            </a:pP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- no reasoning about outcomes of actions </a:t>
            </a:r>
          </a:p>
          <a:p>
            <a:pPr algn="just">
              <a:spcAft>
                <a:spcPts val="1500"/>
              </a:spcAft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imitation learning: (Inverse RL)</a:t>
            </a:r>
          </a:p>
          <a:p>
            <a:pPr algn="just">
              <a:spcAft>
                <a:spcPts val="1500"/>
              </a:spcAft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copy the </a:t>
            </a:r>
            <a:r>
              <a:rPr lang="en-US" sz="15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intent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expert </a:t>
            </a:r>
          </a:p>
          <a:p>
            <a:pPr algn="just">
              <a:spcAft>
                <a:spcPts val="1500"/>
              </a:spcAft>
            </a:pP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might take different actions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6A207-1B4D-69EF-CD38-69013AD8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9925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Why?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16F3A-70DC-89BE-2003-D35FC4E4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4D3E3-B953-BBC9-C6D1-25AE1064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4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B0BA3-D748-3A24-FA0A-782B9D806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E882D-91DE-1648-BCB2-97C24BBB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E99E9-3C37-BA84-FF20-AF22A1C2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5</a:t>
            </a:fld>
            <a:endParaRPr lang="en-US"/>
          </a:p>
        </p:txBody>
      </p:sp>
      <p:pic>
        <p:nvPicPr>
          <p:cNvPr id="14" name="20250516-0321-47.3088740">
            <a:hlinkClick r:id="" action="ppaction://media"/>
            <a:extLst>
              <a:ext uri="{FF2B5EF4-FFF2-40B4-BE49-F238E27FC236}">
                <a16:creationId xmlns:a16="http://schemas.microsoft.com/office/drawing/2014/main" id="{A5EE3C54-5BE6-FBC0-4DA6-4951068C5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3744"/>
            <a:ext cx="9079992" cy="50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6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59" y="713090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Background RL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96064B-0ADC-584E-B5FE-B15BB2E7BFCF}"/>
                  </a:ext>
                </a:extLst>
              </p:cNvPr>
              <p:cNvSpPr txBox="1"/>
              <p:nvPr/>
            </p:nvSpPr>
            <p:spPr>
              <a:xfrm>
                <a:off x="1000125" y="1797493"/>
                <a:ext cx="7143750" cy="346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1400" b="1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Markov Decision Process (MDP):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Defined</m:t>
                    </m:r>
                    <m:r>
                      <a:rPr lang="en-US" sz="14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by</m:t>
                    </m:r>
                    <m:r>
                      <a:rPr lang="en-US" sz="14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1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1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</m:d>
                  </m:oMath>
                </a14:m>
                <a:endParaRPr lang="en-US" sz="1500" b="1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pPr marL="18288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S</m:t>
                    </m:r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set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of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states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representing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env</m:t>
                    </m:r>
                  </m:oMath>
                </a14:m>
                <a:endParaRPr lang="en-US" sz="15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8288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𝐴</m:t>
                    </m:r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set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of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actions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available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to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the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agent</m:t>
                    </m:r>
                  </m:oMath>
                </a14:m>
                <a:endParaRPr lang="en-US" sz="15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8288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𝑃</m:t>
                    </m:r>
                    <m:sSup>
                      <m:sSupPr>
                        <m:ctrlP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𝑠</m:t>
                        </m:r>
                      </m:e>
                      <m:sup>
                        <m: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′</m:t>
                        </m:r>
                      </m:sup>
                    </m:sSup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| </m:t>
                    </m:r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𝑠</m:t>
                    </m:r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</m:t>
                    </m:r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𝑎</m:t>
                    </m:r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])</m:t>
                    </m:r>
                  </m:oMath>
                </a14:m>
                <a:r>
                  <a:rPr lang="en-US" sz="15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b="0" i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Transitional</m:t>
                    </m:r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probability</m:t>
                    </m:r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of</m:t>
                    </m:r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moving</m:t>
                    </m:r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to</m:t>
                    </m:r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sz="1500" b="0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500" b="0" i="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s</m:t>
                        </m:r>
                      </m:e>
                      <m:sup>
                        <m:r>
                          <a:rPr lang="en-US" sz="1500" b="0" i="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′</m:t>
                        </m:r>
                      </m:sup>
                    </m:sSup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from</m:t>
                    </m:r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s</m:t>
                    </m:r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after</m:t>
                    </m:r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taking</m:t>
                    </m:r>
                    <m: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a</m:t>
                    </m:r>
                  </m:oMath>
                </a14:m>
                <a:endParaRPr lang="en-US" sz="1500" b="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8288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r</m:t>
                    </m:r>
                    <m:d>
                      <m:dPr>
                        <m:ctrlP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𝑠</m:t>
                        </m:r>
                        <m: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𝑎</m:t>
                        </m:r>
                      </m:e>
                    </m:d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→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reward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function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giving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the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immediate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reward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for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taking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a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in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s</m:t>
                    </m:r>
                  </m:oMath>
                </a14:m>
                <a:endParaRPr lang="en-US" sz="15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8288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𝛾</m:t>
                    </m:r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0,1</m:t>
                        </m:r>
                      </m:e>
                    </m:d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→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discounting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factor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balances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immediate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versus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future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reward</m:t>
                    </m:r>
                    <m:r>
                      <a:rPr lang="en-US" sz="15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endParaRPr lang="en-US" sz="1500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15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	   </a:t>
                </a: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500" b="1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𝐓𝐫𝐚𝐝𝐢𝐭𝐢𝐨𝐧𝐚𝐥</m:t>
                      </m:r>
                      <m:r>
                        <a:rPr lang="en-US" sz="1500" b="1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en-US" sz="1500" b="1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𝐑𝐋</m:t>
                      </m:r>
                      <m:r>
                        <a:rPr lang="en-US" sz="1500" b="1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r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is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known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goal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to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find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en-US" sz="1500" b="0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𝜋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S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A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that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maximize</m:t>
                      </m:r>
                      <m: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 b="0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reward</m:t>
                      </m:r>
                      <m:r>
                        <a:rPr lang="en-US" sz="1500" b="1" i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m:t> </m:t>
                      </m:r>
                    </m:oMath>
                  </m:oMathPara>
                </a14:m>
                <a:endParaRPr lang="en-US" sz="1500" b="1" dirty="0">
                  <a:solidFill>
                    <a:schemeClr val="bg2">
                      <a:lumMod val="25000"/>
                    </a:schemeClr>
                  </a:solidFill>
                  <a:latin typeface="+mj-lt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r>
                  <a:rPr lang="en-US" sz="15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sup>
                    </m:sSup>
                    <m:r>
                      <a:rPr lang="en-US" sz="15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5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𝔼</m:t>
                    </m:r>
                    <m:r>
                      <a:rPr lang="en-US" sz="15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["/>
                        <m:endChr m:val="|"/>
                        <m:ctrlP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ctrlPr>
                              <a:rPr lang="en-US" sz="15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5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15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5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∞ 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50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15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US" sz="15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d>
                              <m:dPr>
                                <m:ctrlPr>
                                  <a:rPr lang="en-US" sz="150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50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5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50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15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br>
                  <a:rPr lang="en-US" sz="1500" b="1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</a:br>
                <a:endParaRPr lang="en-US" sz="1400" b="0" dirty="0"/>
              </a:p>
              <a:p>
                <a:pPr>
                  <a:spcAft>
                    <a:spcPts val="1200"/>
                  </a:spcAft>
                </a:pPr>
                <a:r>
                  <a:rPr lang="en-US" sz="1600" dirty="0"/>
                  <a:t> </a:t>
                </a:r>
                <a:endParaRPr lang="en-US" sz="16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96064B-0ADC-584E-B5FE-B15BB2E7B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" y="1797493"/>
                <a:ext cx="7143750" cy="3462486"/>
              </a:xfrm>
              <a:prstGeom prst="rect">
                <a:avLst/>
              </a:prstGeom>
              <a:blipFill>
                <a:blip r:embed="rId3"/>
                <a:stretch>
                  <a:fillRect l="-256" t="-352" b="-2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049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9319D-654B-0516-8569-7037F568B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7B26-AF28-F528-DE35-B61ED62B2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59" y="713090"/>
            <a:ext cx="7357557" cy="70409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IRL Formulation (High level: More mathematically how to solve)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5035B-A7A8-4B12-7048-79E7FFBB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E54F5-E91D-A64E-B68D-829C46E2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C46BD-45BA-199D-A77F-85B323DE11DA}"/>
                  </a:ext>
                </a:extLst>
              </p:cNvPr>
              <p:cNvSpPr txBox="1"/>
              <p:nvPr/>
            </p:nvSpPr>
            <p:spPr>
              <a:xfrm>
                <a:off x="1000125" y="1868358"/>
                <a:ext cx="7143750" cy="3073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US" sz="1400" b="1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Given dataset from expert (Trajectories): 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1400" b="1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….,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pt-BR" sz="1400" dirty="0"/>
                      <m:t>where</m:t>
                    </m:r>
                    <m:r>
                      <m:rPr>
                        <m:nor/>
                      </m:rPr>
                      <a:rPr lang="pt-BR" sz="1400" dirty="0"/>
                      <m:t> </m:t>
                    </m:r>
                    <m:r>
                      <m:rPr>
                        <m:nor/>
                      </m:rPr>
                      <a:rPr lang="pt-BR" sz="1400" dirty="0"/>
                      <m:t>each</m:t>
                    </m:r>
                    <m:r>
                      <m:rPr>
                        <m:nor/>
                      </m:rPr>
                      <a:rPr lang="pt-BR" sz="1400" dirty="0"/>
                      <m:t> </m:t>
                    </m:r>
                    <m:r>
                      <m:rPr>
                        <m:nor/>
                      </m:rPr>
                      <a:rPr lang="pt-BR" sz="1400" dirty="0"/>
                      <m:t>trajectory</m:t>
                    </m:r>
                    <m:r>
                      <m:rPr>
                        <m:nor/>
                      </m:rPr>
                      <a:rPr lang="pt-BR" sz="1400" dirty="0"/>
                      <m:t> </m:t>
                    </m:r>
                    <m:r>
                      <m:rPr>
                        <m:nor/>
                      </m:rPr>
                      <a:rPr lang="pt-BR" sz="1400" dirty="0"/>
                      <m:t>is</m:t>
                    </m:r>
                    <m:r>
                      <m:rPr>
                        <m:nor/>
                      </m:rPr>
                      <a:rPr lang="pt-BR" sz="1400" dirty="0"/>
                      <m:t> </m:t>
                    </m:r>
                    <m:r>
                      <m:rPr>
                        <m:nor/>
                      </m:rPr>
                      <a:rPr lang="pt-BR" sz="1400" dirty="0"/>
                      <m:t>a</m:t>
                    </m:r>
                    <m:r>
                      <m:rPr>
                        <m:nor/>
                      </m:rPr>
                      <a:rPr lang="pt-BR" sz="1400" dirty="0"/>
                      <m:t> </m:t>
                    </m:r>
                    <m:r>
                      <m:rPr>
                        <m:nor/>
                      </m:rPr>
                      <a:rPr lang="pt-BR" sz="1400" dirty="0"/>
                      <m:t>sequence</m:t>
                    </m:r>
                    <m:r>
                      <m:rPr>
                        <m:nor/>
                      </m:rPr>
                      <a:rPr lang="pt-BR" sz="1400" dirty="0"/>
                      <m:t> </m:t>
                    </m:r>
                    <m:r>
                      <m:rPr>
                        <m:nor/>
                      </m:rPr>
                      <a:rPr lang="pt-BR" sz="1400" dirty="0"/>
                      <m:t>of</m:t>
                    </m:r>
                    <m:r>
                      <m:rPr>
                        <m:nor/>
                      </m:rPr>
                      <a:rPr lang="pt-BR" sz="1400" dirty="0"/>
                      <m:t> </m:t>
                    </m:r>
                    <m:r>
                      <m:rPr>
                        <m:nor/>
                      </m:rPr>
                      <a:rPr lang="pt-BR" sz="1400" dirty="0"/>
                      <m:t>state</m:t>
                    </m:r>
                    <m:r>
                      <m:rPr>
                        <m:nor/>
                      </m:rPr>
                      <a:rPr lang="pt-BR" sz="1400" dirty="0"/>
                      <m:t>−</m:t>
                    </m:r>
                    <m:r>
                      <m:rPr>
                        <m:nor/>
                      </m:rPr>
                      <a:rPr lang="pt-BR" sz="1400" dirty="0"/>
                      <m:t>action</m:t>
                    </m:r>
                    <m:r>
                      <m:rPr>
                        <m:nor/>
                      </m:rPr>
                      <a:rPr lang="pt-BR" sz="1400" dirty="0"/>
                      <m:t> </m:t>
                    </m:r>
                    <m:r>
                      <m:rPr>
                        <m:nor/>
                      </m:rPr>
                      <a:rPr lang="pt-BR" sz="1400" dirty="0"/>
                      <m:t>pairs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400" b="0" dirty="0">
                  <a:latin typeface="+mj-lt"/>
                  <a:ea typeface="Cambria Math" panose="020405030504060302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:r>
                  <a:rPr lang="pt-BR" sz="1400" dirty="0"/>
                  <a:t> </a:t>
                </a:r>
                <a:endParaRPr lang="pt-BR" sz="1600" dirty="0"/>
              </a:p>
              <a:p>
                <a:pPr algn="just">
                  <a:spcAft>
                    <a:spcPts val="1200"/>
                  </a:spcAft>
                </a:pPr>
                <a:r>
                  <a:rPr lang="en-US" sz="1400" b="1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Markov Decision Process (MDP) without reward: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Defined</m:t>
                    </m:r>
                    <m:r>
                      <a:rPr lang="en-US" sz="16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by</m:t>
                    </m:r>
                    <m:r>
                      <a:rPr lang="en-US" sz="1600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1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</m:d>
                  </m:oMath>
                </a14:m>
                <a:endParaRPr lang="pt-BR" sz="1600" dirty="0"/>
              </a:p>
              <a:p>
                <a:pPr algn="just">
                  <a:spcAft>
                    <a:spcPts val="1200"/>
                  </a:spcAft>
                </a:pPr>
                <a:endParaRPr lang="pt-BR" sz="1600" dirty="0"/>
              </a:p>
              <a:p>
                <a:pPr algn="just">
                  <a:spcAft>
                    <a:spcPts val="1200"/>
                  </a:spcAft>
                </a:pPr>
                <a:r>
                  <a:rPr lang="en-US" sz="1400" b="1" dirty="0">
                    <a:solidFill>
                      <a:schemeClr val="bg2">
                        <a:lumMod val="25000"/>
                      </a:schemeClr>
                    </a:solidFill>
                    <a:latin typeface="Roboto (heading)"/>
                    <a:cs typeface="Times New Roman" panose="02020603050405020304" pitchFamily="18" charset="0"/>
                  </a:rPr>
                  <a:t>Learn a reward function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𝒓</m:t>
                    </m:r>
                  </m:oMath>
                </a14:m>
                <a:r>
                  <a:rPr lang="en-US" sz="1400" b="1" dirty="0">
                    <a:solidFill>
                      <a:srgbClr val="FF0000"/>
                    </a:solidFill>
                    <a:latin typeface="Roboto (heading)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solidFill>
                      <a:schemeClr val="bg2">
                        <a:lumMod val="25000"/>
                      </a:schemeClr>
                    </a:solidFill>
                    <a:latin typeface="Roboto (heading)"/>
                    <a:cs typeface="Times New Roman" panose="02020603050405020304" pitchFamily="18" charset="0"/>
                  </a:rPr>
                  <a:t>such that the expert’s behavior is optimal under that r function: </a:t>
                </a:r>
                <a:endParaRPr lang="pt-BR" sz="1400" dirty="0">
                  <a:latin typeface="Roboto (heading)"/>
                </a:endParaRPr>
              </a:p>
              <a:p>
                <a:pPr algn="ctr">
                  <a:spcAft>
                    <a:spcPts val="1200"/>
                  </a:spcAft>
                </a:pP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sub>
                    </m:sSub>
                    <m:r>
                      <a:rPr lang="en-US" sz="15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arg</m:t>
                        </m:r>
                      </m:fName>
                      <m:e>
                        <m:limLow>
                          <m:limLowPr>
                            <m:ctrlPr>
                              <a:rPr lang="en-US" sz="1500" b="1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m:rPr>
                                <m:lit/>
                              </m:rPr>
                              <a:rPr lang="en-US" sz="1500" b="1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500" b="1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𝝅</m:t>
                            </m:r>
                          </m:lim>
                        </m:limLow>
                        <m: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⁡</m:t>
                        </m:r>
                      </m:e>
                    </m:func>
                    <m:r>
                      <a:rPr lang="en-US" sz="15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𝔼</m:t>
                    </m:r>
                    <m:r>
                      <a:rPr lang="en-US" sz="15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["/>
                        <m:endChr m:val="|"/>
                        <m:ctrlP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ctrlPr>
                              <a:rPr lang="en-US" sz="15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5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sz="15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5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∞ 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150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5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15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US" sz="15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d>
                              <m:dPr>
                                <m:ctrlPr>
                                  <a:rPr lang="en-US" sz="150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50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5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50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r>
                          <a:rPr lang="en-US" sz="15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5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1500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500" b="0" dirty="0">
                  <a:latin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1600" b="0" dirty="0"/>
                  <a:t>	</a:t>
                </a:r>
                <a:r>
                  <a:rPr lang="en-US" sz="1400" b="0" dirty="0"/>
                  <a:t>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Expert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policy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maximize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expected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cumulative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reward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just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as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RL</m:t>
                    </m:r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8C46BD-45BA-199D-A77F-85B323DE1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" y="1868358"/>
                <a:ext cx="7143750" cy="3073662"/>
              </a:xfrm>
              <a:prstGeom prst="rect">
                <a:avLst/>
              </a:prstGeom>
              <a:blipFill>
                <a:blip r:embed="rId3"/>
                <a:stretch>
                  <a:fillRect l="-256" t="-198" b="-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76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14F6E-7768-6401-AFA4-C91CC73A0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0824E-5B45-A79E-1683-B4D4C1B1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36" y="712786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Feature Matching 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53E5F-9D10-5E3F-494D-A3D9D5BF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48ACE-83E3-FCEF-AC45-C996256C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F0B2A-3912-8B13-C38F-404A309703CE}"/>
              </a:ext>
            </a:extLst>
          </p:cNvPr>
          <p:cNvSpPr txBox="1"/>
          <p:nvPr/>
        </p:nvSpPr>
        <p:spPr>
          <a:xfrm>
            <a:off x="401491" y="1783017"/>
            <a:ext cx="8182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500"/>
              </a:spcAft>
              <a:buAutoNum type="arabicPeriod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C6FF88-40FE-7DC7-2D6A-15C0FBBAF05B}"/>
                  </a:ext>
                </a:extLst>
              </p:cNvPr>
              <p:cNvSpPr txBox="1"/>
              <p:nvPr/>
            </p:nvSpPr>
            <p:spPr>
              <a:xfrm>
                <a:off x="559778" y="1558900"/>
                <a:ext cx="7816103" cy="4220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A practical simplification matches the feature expectations of the expert’s behavior to those of a learned policy. to help infer the reward function that explains an expert’s behavior</a:t>
                </a:r>
              </a:p>
              <a:p>
                <a:endParaRPr lang="en-US" sz="1600" dirty="0"/>
              </a:p>
              <a:p>
                <a:r>
                  <a:rPr lang="en-US" sz="1400" dirty="0"/>
                  <a:t>Linear Reward </a:t>
                </a:r>
                <a:r>
                  <a:rPr lang="en-US" sz="1400" dirty="0" err="1"/>
                  <a:t>Fxn</a:t>
                </a:r>
                <a:r>
                  <a:rPr lang="en-US" sz="1400" dirty="0"/>
                  <a:t> in the </a:t>
                </a:r>
                <a:r>
                  <a:rPr lang="en-US" sz="1400" b="1" dirty="0"/>
                  <a:t>f</a:t>
                </a:r>
                <a:r>
                  <a:rPr lang="en-US" sz="1400" dirty="0"/>
                  <a:t> features: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1" i="1" dirty="0"/>
              </a:p>
              <a:p>
                <a:endParaRPr lang="en-US" sz="1600" i="1" dirty="0"/>
              </a:p>
              <a:p>
                <a:r>
                  <a:rPr lang="en-US" sz="1400" dirty="0"/>
                  <a:t>Let’s learn a reward function, for which the optimal policy has the same expected value for these function</a:t>
                </a:r>
              </a:p>
              <a:p>
                <a:endParaRPr lang="en-US" sz="1400" dirty="0"/>
              </a:p>
              <a:p>
                <a:r>
                  <a:rPr lang="en-US" sz="14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1400" dirty="0"/>
                  <a:t> be the optimal policy for reward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endParaRPr lang="en-US" sz="1400" dirty="0"/>
              </a:p>
              <a:p>
                <a:endParaRPr lang="en-US" sz="1400" dirty="0"/>
              </a:p>
              <a:p>
                <a:r>
                  <a:rPr lang="en-US" sz="1400" dirty="0"/>
                  <a:t>Then pick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400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sub>
                            </m:sSub>
                          </m:sup>
                        </m:sSup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r>
                  <a:rPr lang="en-US" sz="14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400" dirty="0"/>
                  <a:t>  (Expected Value is equal)</a:t>
                </a:r>
              </a:p>
              <a:p>
                <a:endParaRPr lang="en-US" sz="1400" dirty="0"/>
              </a:p>
              <a:p>
                <a:endParaRPr lang="en-US" sz="1400" dirty="0"/>
              </a:p>
              <a:p>
                <a:r>
                  <a:rPr lang="en-US" sz="1400" dirty="0"/>
                  <a:t>(</a:t>
                </a:r>
                <a:r>
                  <a:rPr lang="en-US" sz="1400" b="1" dirty="0"/>
                  <a:t>Ambiguous</a:t>
                </a:r>
                <a:r>
                  <a:rPr lang="en-US" sz="1400" dirty="0"/>
                  <a:t>, Different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400" dirty="0"/>
                  <a:t> values could give us the same expected values therefore we use Maximum Margin principle)</a:t>
                </a:r>
                <a:br>
                  <a:rPr lang="en-US" sz="1400" dirty="0"/>
                </a:br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C6FF88-40FE-7DC7-2D6A-15C0FBBAF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78" y="1558900"/>
                <a:ext cx="7816103" cy="4220514"/>
              </a:xfrm>
              <a:prstGeom prst="rect">
                <a:avLst/>
              </a:prstGeom>
              <a:blipFill>
                <a:blip r:embed="rId3"/>
                <a:stretch>
                  <a:fillRect l="-468" t="-434" r="-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295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B06AA-00CD-7EB0-35BF-1BDD737E7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07DF3-1782-68CE-9CA0-3E1430FD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59" y="713090"/>
            <a:ext cx="7357557" cy="704093"/>
          </a:xfrm>
        </p:spPr>
        <p:txBody>
          <a:bodyPr>
            <a:normAutofit/>
          </a:bodyPr>
          <a:lstStyle/>
          <a:p>
            <a:r>
              <a:rPr lang="en-US" sz="2800" dirty="0"/>
              <a:t>The Challenge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71FAC-377A-4BA2-DBFF-904DE364E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6140-8698-4806-9C3B-DA50898DEA37}" type="datetime1">
              <a:rPr lang="en-US" smtClean="0"/>
              <a:t>5/26/2025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1628-4CAD-96C7-929D-E7783E81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968E5-736B-480B-B04E-4124262B06EE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E67F55-0A03-7924-60CE-ECD9BF9CC91B}"/>
                  </a:ext>
                </a:extLst>
              </p:cNvPr>
              <p:cNvSpPr txBox="1"/>
              <p:nvPr/>
            </p:nvSpPr>
            <p:spPr>
              <a:xfrm>
                <a:off x="814387" y="1586490"/>
                <a:ext cx="7515225" cy="2923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Ambiguous</a:t>
                </a:r>
                <a:r>
                  <a:rPr lang="en-US" sz="1400" dirty="0"/>
                  <a:t>, Different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400" dirty="0"/>
                  <a:t> values could give us the same expected values therefore we use Maximum Margin principle</a:t>
                </a:r>
              </a:p>
              <a:p>
                <a:endParaRPr lang="en-US" sz="1400" dirty="0">
                  <a:effectLst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r>
                  <a:rPr lang="en-US" sz="1400" dirty="0">
                    <a:effectLst/>
                  </a:rPr>
                  <a:t>Thus, we need additional constraints or principles to select a meaningful R</a:t>
                </a:r>
                <a:r>
                  <a:rPr lang="en-US" sz="1400" dirty="0"/>
                  <a:t>eward </a:t>
                </a:r>
                <a:r>
                  <a:rPr lang="en-US" sz="1400" dirty="0" err="1"/>
                  <a:t>funciton</a:t>
                </a:r>
                <a:r>
                  <a:rPr lang="en-US" sz="1400" dirty="0">
                    <a:effectLst/>
                  </a:rPr>
                  <a:t> from the infinite set of possibilities.</a:t>
                </a:r>
              </a:p>
              <a:p>
                <a:endParaRPr lang="en-US" sz="1400" dirty="0"/>
              </a:p>
              <a:p>
                <a:endParaRPr lang="en-US" sz="1400" dirty="0">
                  <a:effectLst/>
                </a:endParaRPr>
              </a:p>
              <a:p>
                <a:r>
                  <a:rPr lang="en-US" sz="1400" dirty="0"/>
                  <a:t>To address this ambiguity, IRL methods introduce specific objectives or assumptions. Two widely used formulations: </a:t>
                </a:r>
                <a:r>
                  <a:rPr lang="en-US" sz="1400" b="1" dirty="0"/>
                  <a:t>Maximum Margin IRL</a:t>
                </a:r>
                <a:r>
                  <a:rPr lang="en-US" sz="1400" dirty="0"/>
                  <a:t> and </a:t>
                </a:r>
                <a:r>
                  <a:rPr lang="en-US" sz="1400" b="1" dirty="0"/>
                  <a:t>Maximum Entropy IRL</a:t>
                </a:r>
                <a:r>
                  <a:rPr lang="en-US" sz="1400" dirty="0"/>
                  <a:t>. </a:t>
                </a:r>
              </a:p>
              <a:p>
                <a:endParaRPr lang="en-US" sz="1400" dirty="0"/>
              </a:p>
              <a:p>
                <a:endParaRPr lang="en-US" sz="1400" dirty="0"/>
              </a:p>
              <a:p>
                <a:pPr algn="ctr">
                  <a:spcAft>
                    <a:spcPts val="1200"/>
                  </a:spcAft>
                </a:pPr>
                <a:endParaRPr lang="en-US" sz="1600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E67F55-0A03-7924-60CE-ECD9BF9CC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" y="1586490"/>
                <a:ext cx="7515225" cy="2923877"/>
              </a:xfrm>
              <a:prstGeom prst="rect">
                <a:avLst/>
              </a:prstGeom>
              <a:blipFill>
                <a:blip r:embed="rId3"/>
                <a:stretch>
                  <a:fillRect l="-244" t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292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E1" id="{5A938FB3-57CF-4C95-9DE8-7997C03E9CA2}" vid="{07EEAB1D-AF64-47D0-983B-A6DA689CD1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11546</TotalTime>
  <Words>1368</Words>
  <Application>Microsoft Office PowerPoint</Application>
  <PresentationFormat>On-screen Show (4:3)</PresentationFormat>
  <Paragraphs>169</Paragraphs>
  <Slides>21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Roboto</vt:lpstr>
      <vt:lpstr>Roboto (heading)</vt:lpstr>
      <vt:lpstr>Söhne</vt:lpstr>
      <vt:lpstr>Times New Roman</vt:lpstr>
      <vt:lpstr>Office Theme</vt:lpstr>
      <vt:lpstr>Inverse Reinforcement Learning</vt:lpstr>
      <vt:lpstr>Introduction</vt:lpstr>
      <vt:lpstr>PowerPoint Presentation</vt:lpstr>
      <vt:lpstr>Why?</vt:lpstr>
      <vt:lpstr>PowerPoint Presentation</vt:lpstr>
      <vt:lpstr>Background RL</vt:lpstr>
      <vt:lpstr>IRL Formulation (High level: More mathematically how to solve)</vt:lpstr>
      <vt:lpstr>Feature Matching </vt:lpstr>
      <vt:lpstr>The Challenge</vt:lpstr>
      <vt:lpstr>Maximum Margin IRL (Apprenticeship Learning)</vt:lpstr>
      <vt:lpstr>Maximum Margin IRL (Apprenticeship Learning)</vt:lpstr>
      <vt:lpstr>Maximum Entropy IRL</vt:lpstr>
      <vt:lpstr>Maximum Entropy IRL</vt:lpstr>
      <vt:lpstr>Maximum Entropy IRL</vt:lpstr>
      <vt:lpstr>Maximum Entropy IRL</vt:lpstr>
      <vt:lpstr>Maximum Entropy IRL</vt:lpstr>
      <vt:lpstr>Maximum Entropy IRL</vt:lpstr>
      <vt:lpstr>Maximum Entropy IRL</vt:lpstr>
      <vt:lpstr>Maximum Entropy IRL</vt:lpstr>
      <vt:lpstr>To Apply this in large and continuous state and action spaces</vt:lpstr>
      <vt:lpstr>References</vt:lpstr>
    </vt:vector>
  </TitlesOfParts>
  <Company>North Carolina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Aslyn Rhiann Rau</dc:creator>
  <cp:lastModifiedBy>Jatin Sikka</cp:lastModifiedBy>
  <cp:revision>39</cp:revision>
  <dcterms:created xsi:type="dcterms:W3CDTF">2018-02-19T16:12:27Z</dcterms:created>
  <dcterms:modified xsi:type="dcterms:W3CDTF">2025-05-26T22:55:34Z</dcterms:modified>
</cp:coreProperties>
</file>